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14"/>
  </p:notesMasterIdLst>
  <p:handoutMasterIdLst>
    <p:handoutMasterId r:id="rId15"/>
  </p:handoutMasterIdLst>
  <p:sldIdLst>
    <p:sldId id="347" r:id="rId3"/>
    <p:sldId id="433" r:id="rId4"/>
    <p:sldId id="434" r:id="rId5"/>
    <p:sldId id="435" r:id="rId6"/>
    <p:sldId id="436" r:id="rId7"/>
    <p:sldId id="437" r:id="rId8"/>
    <p:sldId id="438" r:id="rId9"/>
    <p:sldId id="439" r:id="rId10"/>
    <p:sldId id="440" r:id="rId11"/>
    <p:sldId id="432" r:id="rId12"/>
    <p:sldId id="278" r:id="rId13"/>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 Stok" initials="GS" lastIdx="4" clrIdx="0">
    <p:extLst>
      <p:ext uri="{19B8F6BF-5375-455C-9EA6-DF929625EA0E}">
        <p15:presenceInfo xmlns:p15="http://schemas.microsoft.com/office/powerpoint/2012/main" userId="e4ad2918c1b76589" providerId="Windows Live"/>
      </p:ext>
    </p:extLst>
  </p:cmAuthor>
  <p:cmAuthor id="2" name="Bestuur HCCRijnmond" initials="BH" lastIdx="3" clrIdx="1">
    <p:extLst>
      <p:ext uri="{19B8F6BF-5375-455C-9EA6-DF929625EA0E}">
        <p15:presenceInfo xmlns:p15="http://schemas.microsoft.com/office/powerpoint/2012/main" userId="f6be9e47a66b25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5110" autoAdjust="0"/>
  </p:normalViewPr>
  <p:slideViewPr>
    <p:cSldViewPr snapToGrid="0">
      <p:cViewPr varScale="1">
        <p:scale>
          <a:sx n="76" d="100"/>
          <a:sy n="76" d="100"/>
        </p:scale>
        <p:origin x="306" y="84"/>
      </p:cViewPr>
      <p:guideLst>
        <p:guide orient="horz" pos="2160"/>
        <p:guide pos="3840"/>
      </p:guideLst>
    </p:cSldViewPr>
  </p:slideViewPr>
  <p:notesTextViewPr>
    <p:cViewPr>
      <p:scale>
        <a:sx n="3" d="2"/>
        <a:sy n="3" d="2"/>
      </p:scale>
      <p:origin x="0" y="0"/>
    </p:cViewPr>
  </p:notesTextViewPr>
  <p:notesViewPr>
    <p:cSldViewPr snapToGrid="0">
      <p:cViewPr varScale="1">
        <p:scale>
          <a:sx n="113" d="100"/>
          <a:sy n="113" d="100"/>
        </p:scale>
        <p:origin x="20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4301839" cy="340569"/>
          </a:xfrm>
          <a:prstGeom prst="rect">
            <a:avLst/>
          </a:prstGeom>
        </p:spPr>
        <p:txBody>
          <a:bodyPr vert="horz" lIns="88221" tIns="44111" rIns="88221" bIns="44111" rtlCol="0"/>
          <a:lstStyle>
            <a:lvl1pPr algn="l">
              <a:defRPr sz="1200"/>
            </a:lvl1pPr>
          </a:lstStyle>
          <a:p>
            <a:endParaRPr lang="nl-NL"/>
          </a:p>
        </p:txBody>
      </p:sp>
      <p:sp>
        <p:nvSpPr>
          <p:cNvPr id="3" name="Tijdelijke aanduiding voor datum 2"/>
          <p:cNvSpPr>
            <a:spLocks noGrp="1"/>
          </p:cNvSpPr>
          <p:nvPr>
            <p:ph type="dt" sz="quarter" idx="1"/>
          </p:nvPr>
        </p:nvSpPr>
        <p:spPr>
          <a:xfrm>
            <a:off x="5622581" y="1"/>
            <a:ext cx="4301839" cy="340569"/>
          </a:xfrm>
          <a:prstGeom prst="rect">
            <a:avLst/>
          </a:prstGeom>
        </p:spPr>
        <p:txBody>
          <a:bodyPr vert="horz" lIns="88221" tIns="44111" rIns="88221" bIns="44111" rtlCol="0"/>
          <a:lstStyle>
            <a:lvl1pPr algn="r">
              <a:defRPr sz="1200"/>
            </a:lvl1pPr>
          </a:lstStyle>
          <a:p>
            <a:fld id="{06C6B57A-7A23-4FE6-87D0-ED2D4DEE245C}" type="datetimeFigureOut">
              <a:rPr lang="nl-NL" smtClean="0"/>
              <a:pPr/>
              <a:t>4-10-2024</a:t>
            </a:fld>
            <a:endParaRPr lang="nl-NL"/>
          </a:p>
        </p:txBody>
      </p:sp>
      <p:sp>
        <p:nvSpPr>
          <p:cNvPr id="4" name="Tijdelijke aanduiding voor voettekst 3"/>
          <p:cNvSpPr>
            <a:spLocks noGrp="1"/>
          </p:cNvSpPr>
          <p:nvPr>
            <p:ph type="ftr" sz="quarter" idx="2"/>
          </p:nvPr>
        </p:nvSpPr>
        <p:spPr>
          <a:xfrm>
            <a:off x="1" y="6457106"/>
            <a:ext cx="4301839" cy="340569"/>
          </a:xfrm>
          <a:prstGeom prst="rect">
            <a:avLst/>
          </a:prstGeom>
        </p:spPr>
        <p:txBody>
          <a:bodyPr vert="horz" lIns="88221" tIns="44111" rIns="88221" bIns="4411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2581" y="6457106"/>
            <a:ext cx="4301839" cy="340569"/>
          </a:xfrm>
          <a:prstGeom prst="rect">
            <a:avLst/>
          </a:prstGeom>
        </p:spPr>
        <p:txBody>
          <a:bodyPr vert="horz" lIns="88221" tIns="44111" rIns="88221" bIns="44111" rtlCol="0" anchor="b"/>
          <a:lstStyle>
            <a:lvl1pPr algn="r">
              <a:defRPr sz="1200"/>
            </a:lvl1pPr>
          </a:lstStyle>
          <a:p>
            <a:fld id="{BA24C4AB-4E4A-45E6-AA71-BD836F6B3808}" type="slidenum">
              <a:rPr lang="nl-NL" smtClean="0"/>
              <a:pPr/>
              <a:t>‹nr.›</a:t>
            </a:fld>
            <a:endParaRPr lang="nl-NL"/>
          </a:p>
        </p:txBody>
      </p:sp>
    </p:spTree>
    <p:extLst>
      <p:ext uri="{BB962C8B-B14F-4D97-AF65-F5344CB8AC3E}">
        <p14:creationId xmlns:p14="http://schemas.microsoft.com/office/powerpoint/2010/main" val="33406704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1542" cy="341064"/>
          </a:xfrm>
          <a:prstGeom prst="rect">
            <a:avLst/>
          </a:prstGeom>
        </p:spPr>
        <p:txBody>
          <a:bodyPr vert="horz" lIns="95562" tIns="47781" rIns="95562" bIns="47781" rtlCol="0"/>
          <a:lstStyle>
            <a:lvl1pPr algn="l">
              <a:defRPr sz="1300"/>
            </a:lvl1pPr>
          </a:lstStyle>
          <a:p>
            <a:endParaRPr lang="nl-NL"/>
          </a:p>
        </p:txBody>
      </p:sp>
      <p:sp>
        <p:nvSpPr>
          <p:cNvPr id="3" name="Tijdelijke aanduiding voor datum 2"/>
          <p:cNvSpPr>
            <a:spLocks noGrp="1"/>
          </p:cNvSpPr>
          <p:nvPr>
            <p:ph type="dt" idx="1"/>
          </p:nvPr>
        </p:nvSpPr>
        <p:spPr>
          <a:xfrm>
            <a:off x="5622799" y="0"/>
            <a:ext cx="4301542" cy="341064"/>
          </a:xfrm>
          <a:prstGeom prst="rect">
            <a:avLst/>
          </a:prstGeom>
        </p:spPr>
        <p:txBody>
          <a:bodyPr vert="horz" lIns="95562" tIns="47781" rIns="95562" bIns="47781" rtlCol="0"/>
          <a:lstStyle>
            <a:lvl1pPr algn="r">
              <a:defRPr sz="1300"/>
            </a:lvl1pPr>
          </a:lstStyle>
          <a:p>
            <a:fld id="{078C53EB-76A8-4DDC-B0EF-7DEB693A5A91}" type="datetimeFigureOut">
              <a:rPr lang="nl-NL" smtClean="0"/>
              <a:pPr/>
              <a:t>4-10-2024</a:t>
            </a:fld>
            <a:endParaRPr lang="nl-NL"/>
          </a:p>
        </p:txBody>
      </p:sp>
      <p:sp>
        <p:nvSpPr>
          <p:cNvPr id="4" name="Tijdelijke aanduiding voor dia-afbeelding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5562" tIns="47781" rIns="95562" bIns="47781" rtlCol="0" anchor="ctr"/>
          <a:lstStyle/>
          <a:p>
            <a:endParaRPr lang="nl-NL"/>
          </a:p>
        </p:txBody>
      </p:sp>
      <p:sp>
        <p:nvSpPr>
          <p:cNvPr id="5" name="Tijdelijke aanduiding voor notities 4"/>
          <p:cNvSpPr>
            <a:spLocks noGrp="1"/>
          </p:cNvSpPr>
          <p:nvPr>
            <p:ph type="body" sz="quarter" idx="3"/>
          </p:nvPr>
        </p:nvSpPr>
        <p:spPr>
          <a:xfrm>
            <a:off x="992664" y="3271382"/>
            <a:ext cx="7941310" cy="2676584"/>
          </a:xfrm>
          <a:prstGeom prst="rect">
            <a:avLst/>
          </a:prstGeom>
        </p:spPr>
        <p:txBody>
          <a:bodyPr vert="horz" lIns="95562" tIns="47781" rIns="95562" bIns="4778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6456613"/>
            <a:ext cx="4301542" cy="341063"/>
          </a:xfrm>
          <a:prstGeom prst="rect">
            <a:avLst/>
          </a:prstGeom>
        </p:spPr>
        <p:txBody>
          <a:bodyPr vert="horz" lIns="95562" tIns="47781" rIns="95562" bIns="4778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5622799" y="6456613"/>
            <a:ext cx="4301542" cy="341063"/>
          </a:xfrm>
          <a:prstGeom prst="rect">
            <a:avLst/>
          </a:prstGeom>
        </p:spPr>
        <p:txBody>
          <a:bodyPr vert="horz" lIns="95562" tIns="47781" rIns="95562" bIns="47781" rtlCol="0" anchor="b"/>
          <a:lstStyle>
            <a:lvl1pPr algn="r">
              <a:defRPr sz="1300"/>
            </a:lvl1pPr>
          </a:lstStyle>
          <a:p>
            <a:fld id="{20E20CE6-A44D-472C-A4AA-CE929B9FC4A1}" type="slidenum">
              <a:rPr lang="nl-NL" smtClean="0"/>
              <a:pPr/>
              <a:t>‹nr.›</a:t>
            </a:fld>
            <a:endParaRPr lang="nl-NL"/>
          </a:p>
        </p:txBody>
      </p:sp>
    </p:spTree>
    <p:extLst>
      <p:ext uri="{BB962C8B-B14F-4D97-AF65-F5344CB8AC3E}">
        <p14:creationId xmlns:p14="http://schemas.microsoft.com/office/powerpoint/2010/main" val="6691139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a:t>
            </a:r>
            <a:r>
              <a:rPr lang="nl-NL" baseline="0" dirty="0"/>
              <a:t> de presentatie gegeven wordt aan </a:t>
            </a:r>
            <a:r>
              <a:rPr lang="nl-NL" baseline="0" dirty="0" smtClean="0"/>
              <a:t>alleen HCC-leden</a:t>
            </a:r>
            <a:endParaRPr lang="nl-NL" dirty="0"/>
          </a:p>
        </p:txBody>
      </p:sp>
    </p:spTree>
    <p:extLst>
      <p:ext uri="{BB962C8B-B14F-4D97-AF65-F5344CB8AC3E}">
        <p14:creationId xmlns:p14="http://schemas.microsoft.com/office/powerpoint/2010/main" val="84263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That’s</a:t>
            </a:r>
            <a:r>
              <a:rPr lang="nl-NL" dirty="0"/>
              <a:t> </a:t>
            </a:r>
            <a:r>
              <a:rPr lang="nl-NL" dirty="0" err="1"/>
              <a:t>all</a:t>
            </a:r>
            <a:r>
              <a:rPr lang="nl-NL" dirty="0"/>
              <a:t> </a:t>
            </a:r>
            <a:r>
              <a:rPr lang="nl-NL"/>
              <a:t>folks</a:t>
            </a:r>
            <a:endParaRPr lang="nl-NL" dirty="0"/>
          </a:p>
        </p:txBody>
      </p:sp>
    </p:spTree>
    <p:extLst>
      <p:ext uri="{BB962C8B-B14F-4D97-AF65-F5344CB8AC3E}">
        <p14:creationId xmlns:p14="http://schemas.microsoft.com/office/powerpoint/2010/main" val="334509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30622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296521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265543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1659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9093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16782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7" name="Tijdelijke aanduiding voor dianummer 6"/>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23216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9" name="Tijdelijke aanduiding voor dianummer 8"/>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539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5" name="Tijdelijke aanduiding voor dianummer 4"/>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0820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bg>
      <p:bgPr>
        <a:solidFill>
          <a:schemeClr val="bg1">
            <a:alpha val="50000"/>
          </a:schemeClr>
        </a:solidFill>
        <a:effectLst/>
      </p:bgPr>
    </p:b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7575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7" name="Tijdelijke aanduiding voor dianummer 6"/>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6068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3436589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7" name="Tijdelijke aanduiding voor dianummer 6"/>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0702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621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solidFill>
                <a:prstClr val="black"/>
              </a:solidFill>
            </a:endParaRPr>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0756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427623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59571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endParaRPr lang="nl-NL"/>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23969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endParaRPr lang="nl-NL"/>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315548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solidFill>
          <a:schemeClr val="bg1">
            <a:alpha val="50000"/>
          </a:schemeClr>
        </a:solidFill>
        <a:effectLst/>
      </p:bgPr>
    </p:b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55834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99725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4B99AF9B-F67E-499E-9419-F16B1038F27B}" type="slidenum">
              <a:rPr lang="nl-NL" smtClean="0"/>
              <a:pPr/>
              <a:t>‹nr.›</a:t>
            </a:fld>
            <a:endParaRPr lang="nl-NL"/>
          </a:p>
        </p:txBody>
      </p:sp>
    </p:spTree>
    <p:extLst>
      <p:ext uri="{BB962C8B-B14F-4D97-AF65-F5344CB8AC3E}">
        <p14:creationId xmlns:p14="http://schemas.microsoft.com/office/powerpoint/2010/main" val="318706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8200" y="12795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9AF9B-F67E-499E-9419-F16B1038F27B}" type="slidenum">
              <a:rPr lang="nl-NL" smtClean="0"/>
              <a:pPr/>
              <a:t>‹nr.›</a:t>
            </a:fld>
            <a:endParaRPr lang="nl-NL"/>
          </a:p>
        </p:txBody>
      </p:sp>
      <p:cxnSp>
        <p:nvCxnSpPr>
          <p:cNvPr id="9" name="Rechte verbindingslijn 8"/>
          <p:cNvCxnSpPr/>
          <p:nvPr userDrawn="1"/>
        </p:nvCxnSpPr>
        <p:spPr>
          <a:xfrm>
            <a:off x="838200" y="6253843"/>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Afbeelding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77444" y="6362881"/>
            <a:ext cx="696724" cy="262915"/>
          </a:xfrm>
          <a:prstGeom prst="rect">
            <a:avLst/>
          </a:prstGeom>
        </p:spPr>
      </p:pic>
    </p:spTree>
    <p:extLst>
      <p:ext uri="{BB962C8B-B14F-4D97-AF65-F5344CB8AC3E}">
        <p14:creationId xmlns:p14="http://schemas.microsoft.com/office/powerpoint/2010/main" val="249446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8200" y="1279525"/>
            <a:ext cx="10515600" cy="4351338"/>
          </a:xfrm>
          <a:prstGeom prst="rect">
            <a:avLst/>
          </a:prstGeom>
        </p:spPr>
        <p:txBody>
          <a:bodyPr vert="horz" lIns="91440" tIns="45720" rIns="91440" bIns="45720" rtlCol="0">
            <a:normAutofit/>
          </a:bodyPr>
          <a:lstStyle/>
          <a:p>
            <a:pPr lvl="1"/>
            <a:r>
              <a:rPr lang="nl-NL" dirty="0" smtClean="0"/>
              <a:t>Tweede niveau</a:t>
            </a:r>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9AF9B-F67E-499E-9419-F16B1038F27B}" type="slidenum">
              <a:rPr lang="nl-NL" smtClean="0">
                <a:solidFill>
                  <a:prstClr val="black">
                    <a:tint val="75000"/>
                  </a:prstClr>
                </a:solidFill>
              </a:rPr>
              <a:pPr/>
              <a:t>‹nr.›</a:t>
            </a:fld>
            <a:endParaRPr lang="nl-NL">
              <a:solidFill>
                <a:prstClr val="black">
                  <a:tint val="75000"/>
                </a:prstClr>
              </a:solidFill>
            </a:endParaRPr>
          </a:p>
        </p:txBody>
      </p:sp>
      <p:cxnSp>
        <p:nvCxnSpPr>
          <p:cNvPr id="9" name="Rechte verbindingslijn 8"/>
          <p:cNvCxnSpPr/>
          <p:nvPr userDrawn="1"/>
        </p:nvCxnSpPr>
        <p:spPr>
          <a:xfrm>
            <a:off x="838200" y="6253843"/>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Afbeelding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3695" y="6344802"/>
            <a:ext cx="719567" cy="271535"/>
          </a:xfrm>
          <a:prstGeom prst="rect">
            <a:avLst/>
          </a:prstGeom>
        </p:spPr>
      </p:pic>
    </p:spTree>
    <p:extLst>
      <p:ext uri="{BB962C8B-B14F-4D97-AF65-F5344CB8AC3E}">
        <p14:creationId xmlns:p14="http://schemas.microsoft.com/office/powerpoint/2010/main" val="4184286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180000" indent="-228600" algn="l" defTabSz="914400" rtl="0" eaLnBrk="1" latinLnBrk="0" hangingPunct="1">
        <a:lnSpc>
          <a:spcPct val="90000"/>
        </a:lnSpc>
        <a:spcBef>
          <a:spcPts val="500"/>
        </a:spcBef>
        <a:buFontTx/>
        <a:buBlip>
          <a:blip r:embed="rId1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www.hcc.n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schoonepc.nl/windows11/windows_apparaatversleuteling_uitschakelen.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B99AF9B-F67E-499E-9419-F16B1038F27B}" type="slidenum">
              <a:rPr lang="nl-NL" smtClean="0"/>
              <a:pPr/>
              <a:t>1</a:t>
            </a:fld>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252" y="326442"/>
            <a:ext cx="6633023" cy="4390064"/>
          </a:xfrm>
          <a:prstGeom prst="rect">
            <a:avLst/>
          </a:prstGeom>
        </p:spPr>
      </p:pic>
      <p:sp>
        <p:nvSpPr>
          <p:cNvPr id="4" name="Tekstvak 3"/>
          <p:cNvSpPr txBox="1"/>
          <p:nvPr/>
        </p:nvSpPr>
        <p:spPr>
          <a:xfrm>
            <a:off x="938749" y="4840733"/>
            <a:ext cx="10466901" cy="1815882"/>
          </a:xfrm>
          <a:prstGeom prst="rect">
            <a:avLst/>
          </a:prstGeom>
          <a:noFill/>
        </p:spPr>
        <p:txBody>
          <a:bodyPr wrap="square" rtlCol="0">
            <a:spAutoFit/>
          </a:bodyPr>
          <a:lstStyle/>
          <a:p>
            <a:pPr algn="ctr"/>
            <a:r>
              <a:rPr lang="nl-NL" sz="2800" b="1" dirty="0" smtClean="0">
                <a:solidFill>
                  <a:prstClr val="black"/>
                </a:solidFill>
              </a:rPr>
              <a:t>Windows 11 24H2</a:t>
            </a:r>
          </a:p>
          <a:p>
            <a:pPr algn="ctr"/>
            <a:r>
              <a:rPr lang="nl-NL" sz="2800" b="1" dirty="0">
                <a:solidFill>
                  <a:prstClr val="black"/>
                </a:solidFill>
              </a:rPr>
              <a:t>Een </a:t>
            </a:r>
            <a:r>
              <a:rPr lang="nl-NL" sz="2800" b="1" dirty="0" smtClean="0">
                <a:solidFill>
                  <a:prstClr val="black"/>
                </a:solidFill>
              </a:rPr>
              <a:t>globale eerste kennismaking.</a:t>
            </a:r>
          </a:p>
          <a:p>
            <a:pPr algn="ctr"/>
            <a:r>
              <a:rPr lang="nl-NL" sz="2800" b="1" dirty="0" smtClean="0">
                <a:solidFill>
                  <a:prstClr val="black"/>
                </a:solidFill>
              </a:rPr>
              <a:t>Ron Verschuren.</a:t>
            </a:r>
          </a:p>
          <a:p>
            <a:pPr algn="ctr"/>
            <a:endParaRPr lang="nl-NL" sz="2800" b="1" dirty="0">
              <a:solidFill>
                <a:prstClr val="black"/>
              </a:solidFill>
            </a:endParaRPr>
          </a:p>
        </p:txBody>
      </p:sp>
      <p:sp>
        <p:nvSpPr>
          <p:cNvPr id="7" name="Tekstvak 6"/>
          <p:cNvSpPr txBox="1"/>
          <p:nvPr/>
        </p:nvSpPr>
        <p:spPr>
          <a:xfrm>
            <a:off x="3311434" y="450669"/>
            <a:ext cx="5721532" cy="1018902"/>
          </a:xfrm>
          <a:prstGeom prst="rect">
            <a:avLst/>
          </a:prstGeom>
          <a:solidFill>
            <a:schemeClr val="bg1"/>
          </a:solidFill>
        </p:spPr>
        <p:txBody>
          <a:bodyPr wrap="square" rtlCol="0">
            <a:spAutoFit/>
          </a:bodyPr>
          <a:lstStyle/>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997" y="517561"/>
            <a:ext cx="2345560" cy="885117"/>
          </a:xfrm>
          <a:prstGeom prst="rect">
            <a:avLst/>
          </a:prstGeom>
        </p:spPr>
      </p:pic>
    </p:spTree>
    <p:extLst>
      <p:ext uri="{BB962C8B-B14F-4D97-AF65-F5344CB8AC3E}">
        <p14:creationId xmlns:p14="http://schemas.microsoft.com/office/powerpoint/2010/main" val="4029578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kstvak 3"/>
          <p:cNvSpPr txBox="1"/>
          <p:nvPr/>
        </p:nvSpPr>
        <p:spPr>
          <a:xfrm>
            <a:off x="711883" y="300709"/>
            <a:ext cx="5480263" cy="523220"/>
          </a:xfrm>
          <a:prstGeom prst="rect">
            <a:avLst/>
          </a:prstGeom>
          <a:noFill/>
        </p:spPr>
        <p:txBody>
          <a:bodyPr wrap="square" rtlCol="0">
            <a:spAutoFit/>
          </a:bodyPr>
          <a:lstStyle/>
          <a:p>
            <a:r>
              <a:rPr lang="nl-NL" sz="2800" b="1" dirty="0">
                <a:solidFill>
                  <a:srgbClr val="0070C0"/>
                </a:solidFill>
              </a:rPr>
              <a:t>Hulp nodig? </a:t>
            </a:r>
            <a:r>
              <a:rPr lang="nl-NL" sz="2800" dirty="0" smtClean="0"/>
              <a:t>Je </a:t>
            </a:r>
            <a:r>
              <a:rPr lang="nl-NL" sz="2800" dirty="0"/>
              <a:t>vindt ons overal</a:t>
            </a:r>
          </a:p>
        </p:txBody>
      </p:sp>
      <p:sp>
        <p:nvSpPr>
          <p:cNvPr id="5" name="Tekstvak 4"/>
          <p:cNvSpPr txBox="1"/>
          <p:nvPr/>
        </p:nvSpPr>
        <p:spPr>
          <a:xfrm>
            <a:off x="724156" y="1157686"/>
            <a:ext cx="4750211" cy="2862322"/>
          </a:xfrm>
          <a:prstGeom prst="rect">
            <a:avLst/>
          </a:prstGeom>
          <a:noFill/>
        </p:spPr>
        <p:txBody>
          <a:bodyPr wrap="square" rtlCol="0">
            <a:spAutoFit/>
          </a:bodyPr>
          <a:lstStyle/>
          <a:p>
            <a:pPr>
              <a:lnSpc>
                <a:spcPts val="2400"/>
              </a:lnSpc>
            </a:pPr>
            <a:r>
              <a:rPr lang="nl-NL" sz="2400" dirty="0"/>
              <a:t>Voor iedereen die lid is van </a:t>
            </a:r>
            <a:r>
              <a:rPr lang="nl-NL" sz="2400" b="1" dirty="0" err="1"/>
              <a:t>hcc</a:t>
            </a:r>
            <a:r>
              <a:rPr lang="nl-NL" sz="2400" b="1" dirty="0"/>
              <a:t>! </a:t>
            </a:r>
            <a:r>
              <a:rPr lang="nl-NL" sz="2400" dirty="0"/>
              <a:t>bestaat de mogelijkheid van persoonlijke hulp op een van de vele locaties in het gehele land.</a:t>
            </a:r>
          </a:p>
          <a:p>
            <a:pPr>
              <a:lnSpc>
                <a:spcPts val="2400"/>
              </a:lnSpc>
            </a:pPr>
            <a:endParaRPr lang="nl-NL" sz="2400" dirty="0"/>
          </a:p>
          <a:p>
            <a:pPr>
              <a:lnSpc>
                <a:spcPts val="2400"/>
              </a:lnSpc>
            </a:pPr>
            <a:r>
              <a:rPr lang="nl-NL" sz="2400" dirty="0"/>
              <a:t>Er is altijd wel een locatie bij </a:t>
            </a:r>
            <a:r>
              <a:rPr lang="nl-NL" sz="2400" spc="-50" dirty="0"/>
              <a:t>je in de buurt om je te helpen</a:t>
            </a:r>
            <a:r>
              <a:rPr lang="nl-NL" sz="2400" dirty="0"/>
              <a:t>. Kom eens gezellig langs.</a:t>
            </a:r>
          </a:p>
          <a:p>
            <a:pPr>
              <a:lnSpc>
                <a:spcPts val="2400"/>
              </a:lnSpc>
            </a:pPr>
            <a:endParaRPr lang="nl-NL" sz="2400" dirty="0"/>
          </a:p>
        </p:txBody>
      </p:sp>
      <p:sp>
        <p:nvSpPr>
          <p:cNvPr id="6" name="Tekstvak 5"/>
          <p:cNvSpPr txBox="1"/>
          <p:nvPr/>
        </p:nvSpPr>
        <p:spPr>
          <a:xfrm>
            <a:off x="724156" y="4185773"/>
            <a:ext cx="5089790" cy="1200329"/>
          </a:xfrm>
          <a:prstGeom prst="rect">
            <a:avLst/>
          </a:prstGeom>
          <a:noFill/>
        </p:spPr>
        <p:txBody>
          <a:bodyPr wrap="square" rtlCol="0">
            <a:spAutoFit/>
          </a:bodyPr>
          <a:lstStyle/>
          <a:p>
            <a:r>
              <a:rPr lang="nl-NL" sz="2400" b="1" spc="-20" dirty="0">
                <a:solidFill>
                  <a:srgbClr val="C00000"/>
                </a:solidFill>
              </a:rPr>
              <a:t>Kom eens </a:t>
            </a:r>
            <a:r>
              <a:rPr lang="nl-NL" sz="2400" b="1" spc="-20" dirty="0" smtClean="0">
                <a:solidFill>
                  <a:srgbClr val="C00000"/>
                </a:solidFill>
              </a:rPr>
              <a:t>gezellig langs, </a:t>
            </a:r>
            <a:endParaRPr lang="nl-NL" sz="2400" b="1" spc="-20" dirty="0">
              <a:solidFill>
                <a:srgbClr val="C00000"/>
              </a:solidFill>
            </a:endParaRPr>
          </a:p>
          <a:p>
            <a:r>
              <a:rPr lang="nl-NL" sz="2400" b="1" spc="-20" dirty="0">
                <a:solidFill>
                  <a:srgbClr val="C00000"/>
                </a:solidFill>
              </a:rPr>
              <a:t>of kijk </a:t>
            </a:r>
            <a:r>
              <a:rPr lang="nl-NL" sz="2400" b="1" spc="-20" dirty="0" smtClean="0">
                <a:solidFill>
                  <a:srgbClr val="C00000"/>
                </a:solidFill>
              </a:rPr>
              <a:t>alle voor </a:t>
            </a:r>
            <a:r>
              <a:rPr lang="nl-NL" sz="2400" b="1" spc="-20" dirty="0">
                <a:solidFill>
                  <a:srgbClr val="C00000"/>
                </a:solidFill>
              </a:rPr>
              <a:t>evenementen op </a:t>
            </a:r>
            <a:r>
              <a:rPr lang="nl-NL" sz="2400" b="1" spc="-20" dirty="0">
                <a:solidFill>
                  <a:schemeClr val="accent1">
                    <a:lumMod val="75000"/>
                  </a:schemeClr>
                </a:solidFill>
                <a:hlinkClick r:id="rId3"/>
              </a:rPr>
              <a:t>www.hcc.nl</a:t>
            </a:r>
            <a:endParaRPr lang="nl-NL" sz="2400" b="1" spc="-20" dirty="0">
              <a:solidFill>
                <a:schemeClr val="accent1">
                  <a:lumMod val="75000"/>
                </a:schemeClr>
              </a:solidFill>
            </a:endParaRPr>
          </a:p>
        </p:txBody>
      </p:sp>
      <p:sp>
        <p:nvSpPr>
          <p:cNvPr id="2" name="Tijdelijke aanduiding voor dianummer 1"/>
          <p:cNvSpPr>
            <a:spLocks noGrp="1"/>
          </p:cNvSpPr>
          <p:nvPr>
            <p:ph type="sldNum" sz="quarter" idx="12"/>
          </p:nvPr>
        </p:nvSpPr>
        <p:spPr/>
        <p:txBody>
          <a:bodyPr/>
          <a:lstStyle/>
          <a:p>
            <a:fld id="{4B99AF9B-F67E-499E-9419-F16B1038F27B}" type="slidenum">
              <a:rPr lang="nl-NL" smtClean="0"/>
              <a:pPr/>
              <a:t>10</a:t>
            </a:fld>
            <a:endParaRPr lang="nl-NL"/>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277" y="1"/>
            <a:ext cx="6748747" cy="6858000"/>
          </a:xfrm>
          <a:prstGeom prst="rect">
            <a:avLst/>
          </a:prstGeom>
        </p:spPr>
      </p:pic>
    </p:spTree>
    <p:extLst>
      <p:ext uri="{BB962C8B-B14F-4D97-AF65-F5344CB8AC3E}">
        <p14:creationId xmlns:p14="http://schemas.microsoft.com/office/powerpoint/2010/main" val="380482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kstvak 2"/>
          <p:cNvSpPr txBox="1"/>
          <p:nvPr/>
        </p:nvSpPr>
        <p:spPr>
          <a:xfrm>
            <a:off x="1197735" y="785611"/>
            <a:ext cx="9955369" cy="4832092"/>
          </a:xfrm>
          <a:prstGeom prst="rect">
            <a:avLst/>
          </a:prstGeom>
          <a:noFill/>
        </p:spPr>
        <p:txBody>
          <a:bodyPr wrap="square" rtlCol="0">
            <a:spAutoFit/>
          </a:bodyPr>
          <a:lstStyle/>
          <a:p>
            <a:pPr algn="ctr"/>
            <a:endParaRPr lang="nl-NL" sz="2800" b="1" dirty="0"/>
          </a:p>
          <a:p>
            <a:pPr algn="ctr"/>
            <a:r>
              <a:rPr lang="nl-NL" sz="2800" b="1" dirty="0"/>
              <a:t>Zijn er nog vragen?</a:t>
            </a:r>
          </a:p>
          <a:p>
            <a:pPr algn="ctr"/>
            <a:endParaRPr lang="nl-NL" sz="2800" b="1" dirty="0"/>
          </a:p>
          <a:p>
            <a:pPr algn="ctr"/>
            <a:r>
              <a:rPr lang="nl-NL" sz="2800" b="1" dirty="0"/>
              <a:t>Bedankt voor de aandacht</a:t>
            </a:r>
          </a:p>
          <a:p>
            <a:pPr algn="ctr"/>
            <a:endParaRPr lang="nl-NL" sz="2800" b="1" dirty="0"/>
          </a:p>
          <a:p>
            <a:pPr algn="ctr"/>
            <a:endParaRPr lang="nl-NL" sz="2800" b="1" dirty="0"/>
          </a:p>
          <a:p>
            <a:pPr algn="ctr"/>
            <a:r>
              <a:rPr lang="nl-NL" sz="2800" b="1" dirty="0"/>
              <a:t>Benieuwd naar de toekomst?</a:t>
            </a:r>
          </a:p>
          <a:p>
            <a:pPr algn="ctr"/>
            <a:endParaRPr lang="nl-NL" sz="2800" b="1" dirty="0"/>
          </a:p>
          <a:p>
            <a:pPr algn="ctr"/>
            <a:r>
              <a:rPr lang="nl-NL" sz="2800" b="1" dirty="0"/>
              <a:t>Het antwoord is</a:t>
            </a:r>
          </a:p>
          <a:p>
            <a:pPr algn="ctr"/>
            <a:endParaRPr lang="nl-NL" sz="2800" b="1" dirty="0"/>
          </a:p>
          <a:p>
            <a:pPr algn="ctr"/>
            <a:endParaRPr lang="nl-NL" sz="2800" b="1"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9547" y="4726719"/>
            <a:ext cx="2940276" cy="1109538"/>
          </a:xfrm>
          <a:prstGeom prst="rect">
            <a:avLst/>
          </a:prstGeom>
        </p:spPr>
      </p:pic>
      <p:sp>
        <p:nvSpPr>
          <p:cNvPr id="2" name="Tijdelijke aanduiding voor dianummer 1"/>
          <p:cNvSpPr>
            <a:spLocks noGrp="1"/>
          </p:cNvSpPr>
          <p:nvPr>
            <p:ph type="sldNum" sz="quarter" idx="12"/>
          </p:nvPr>
        </p:nvSpPr>
        <p:spPr/>
        <p:txBody>
          <a:bodyPr/>
          <a:lstStyle/>
          <a:p>
            <a:fld id="{4B99AF9B-F67E-499E-9419-F16B1038F27B}" type="slidenum">
              <a:rPr lang="nl-NL" smtClean="0"/>
              <a:pPr/>
              <a:t>11</a:t>
            </a:fld>
            <a:endParaRPr lang="nl-NL"/>
          </a:p>
        </p:txBody>
      </p:sp>
    </p:spTree>
    <p:extLst>
      <p:ext uri="{BB962C8B-B14F-4D97-AF65-F5344CB8AC3E}">
        <p14:creationId xmlns:p14="http://schemas.microsoft.com/office/powerpoint/2010/main" val="26796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B99AF9B-F67E-499E-9419-F16B1038F27B}" type="slidenum">
              <a:rPr lang="nl-NL" smtClean="0">
                <a:solidFill>
                  <a:prstClr val="black">
                    <a:tint val="75000"/>
                  </a:prstClr>
                </a:solidFill>
              </a:rPr>
              <a:pPr/>
              <a:t>2</a:t>
            </a:fld>
            <a:endParaRPr lang="nl-NL">
              <a:solidFill>
                <a:prstClr val="black">
                  <a:tint val="75000"/>
                </a:prstClr>
              </a:solidFill>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166" y="155643"/>
            <a:ext cx="8695128" cy="4945446"/>
          </a:xfrm>
          <a:prstGeom prst="rect">
            <a:avLst/>
          </a:prstGeom>
        </p:spPr>
      </p:pic>
      <p:sp>
        <p:nvSpPr>
          <p:cNvPr id="4" name="Tekstvak 3"/>
          <p:cNvSpPr txBox="1"/>
          <p:nvPr/>
        </p:nvSpPr>
        <p:spPr>
          <a:xfrm>
            <a:off x="1468877" y="5369669"/>
            <a:ext cx="9113417" cy="646331"/>
          </a:xfrm>
          <a:prstGeom prst="rect">
            <a:avLst/>
          </a:prstGeom>
          <a:noFill/>
        </p:spPr>
        <p:txBody>
          <a:bodyPr wrap="square" rtlCol="0">
            <a:spAutoFit/>
          </a:bodyPr>
          <a:lstStyle/>
          <a:p>
            <a:r>
              <a:rPr lang="nl-NL" dirty="0" smtClean="0"/>
              <a:t>Vanaf medio september/oktober 2024 wordt de update naar Windows 11 24H2 vrijgegeven. Ook deze nieuwe versie zal </a:t>
            </a:r>
            <a:r>
              <a:rPr lang="nl-NL" dirty="0"/>
              <a:t>via reguliere updates gefaseerd </a:t>
            </a:r>
            <a:r>
              <a:rPr lang="nl-NL" dirty="0" smtClean="0"/>
              <a:t>worden uitgerold.</a:t>
            </a:r>
            <a:endParaRPr lang="nl-NL" dirty="0"/>
          </a:p>
        </p:txBody>
      </p:sp>
    </p:spTree>
    <p:extLst>
      <p:ext uri="{BB962C8B-B14F-4D97-AF65-F5344CB8AC3E}">
        <p14:creationId xmlns:p14="http://schemas.microsoft.com/office/powerpoint/2010/main" val="287114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B99AF9B-F67E-499E-9419-F16B1038F27B}" type="slidenum">
              <a:rPr lang="nl-NL" smtClean="0">
                <a:solidFill>
                  <a:prstClr val="black">
                    <a:tint val="75000"/>
                  </a:prstClr>
                </a:solidFill>
              </a:rPr>
              <a:pPr/>
              <a:t>3</a:t>
            </a:fld>
            <a:endParaRPr lang="nl-NL">
              <a:solidFill>
                <a:prstClr val="black">
                  <a:tint val="75000"/>
                </a:prstClr>
              </a:solidFill>
            </a:endParaRPr>
          </a:p>
        </p:txBody>
      </p:sp>
      <p:sp>
        <p:nvSpPr>
          <p:cNvPr id="3" name="Tekstvak 2"/>
          <p:cNvSpPr txBox="1"/>
          <p:nvPr/>
        </p:nvSpPr>
        <p:spPr>
          <a:xfrm>
            <a:off x="1070043" y="924128"/>
            <a:ext cx="9737387" cy="5355312"/>
          </a:xfrm>
          <a:prstGeom prst="rect">
            <a:avLst/>
          </a:prstGeom>
          <a:noFill/>
        </p:spPr>
        <p:txBody>
          <a:bodyPr wrap="square" rtlCol="0">
            <a:spAutoFit/>
          </a:bodyPr>
          <a:lstStyle/>
          <a:p>
            <a:r>
              <a:rPr lang="nl-NL" dirty="0" smtClean="0"/>
              <a:t>Wie op de Microsoft-site zoekt met Windows 11 24H2 komt daar de opmerking tegen dat 24H2 voor iedereen is. Dat is betrekkelijk omdat de 24H2 update </a:t>
            </a:r>
            <a:r>
              <a:rPr lang="nl-NL" dirty="0" smtClean="0"/>
              <a:t>heel verschillend </a:t>
            </a:r>
            <a:r>
              <a:rPr lang="nl-NL" dirty="0" smtClean="0"/>
              <a:t>zal gaan uitpakken voor verschillende systemen.</a:t>
            </a:r>
          </a:p>
          <a:p>
            <a:r>
              <a:rPr lang="nl-NL" dirty="0" smtClean="0"/>
              <a:t>In feite wordt er onderscheid gemaakt in 3 soorten configuraties.</a:t>
            </a:r>
          </a:p>
          <a:p>
            <a:endParaRPr lang="nl-NL" dirty="0" smtClean="0"/>
          </a:p>
          <a:p>
            <a:pPr marL="342900" indent="-342900">
              <a:buAutoNum type="arabicPeriod"/>
            </a:pPr>
            <a:r>
              <a:rPr lang="nl-NL" dirty="0" smtClean="0"/>
              <a:t>De gebruikelijke traditionele X-64 systemen waar het allergrootste deel van de computers onder valt (in ieder geval alle systemen met Intel- of AMD-processoren geproduceerd tot en met 2023).</a:t>
            </a:r>
          </a:p>
          <a:p>
            <a:endParaRPr lang="nl-NL" dirty="0" smtClean="0"/>
          </a:p>
          <a:p>
            <a:pPr marL="342900" indent="-342900">
              <a:buAutoNum type="arabicPeriod" startAt="2"/>
            </a:pPr>
            <a:r>
              <a:rPr lang="nl-NL" dirty="0" smtClean="0"/>
              <a:t>Bepaalde recente systemen (2023 / 2024) uitgerust met een ARM-64 processor (bijv. bepaalde Microsoft Surface Pro systemen).</a:t>
            </a:r>
          </a:p>
          <a:p>
            <a:pPr marL="342900" indent="-342900">
              <a:buAutoNum type="arabicPeriod" startAt="2"/>
            </a:pPr>
            <a:endParaRPr lang="nl-NL" dirty="0"/>
          </a:p>
          <a:p>
            <a:pPr marL="342900" indent="-342900">
              <a:buAutoNum type="arabicPeriod" startAt="2"/>
            </a:pPr>
            <a:r>
              <a:rPr lang="nl-NL" dirty="0" smtClean="0"/>
              <a:t>zgn. </a:t>
            </a:r>
            <a:r>
              <a:rPr lang="nl-NL" dirty="0" err="1" smtClean="0"/>
              <a:t>Copilot</a:t>
            </a:r>
            <a:r>
              <a:rPr lang="nl-NL" dirty="0" smtClean="0"/>
              <a:t>+  of AI- </a:t>
            </a:r>
            <a:r>
              <a:rPr lang="nl-NL" dirty="0" err="1" smtClean="0"/>
              <a:t>PC’s</a:t>
            </a:r>
            <a:r>
              <a:rPr lang="nl-NL" dirty="0" smtClean="0"/>
              <a:t>; Systemen uitgerust met de nieuwste generatie ARM-processoren  van </a:t>
            </a:r>
            <a:r>
              <a:rPr lang="nl-NL" dirty="0" err="1" smtClean="0"/>
              <a:t>Qualcomm</a:t>
            </a:r>
            <a:r>
              <a:rPr lang="nl-NL" dirty="0" smtClean="0"/>
              <a:t> (o.a. Snapdragon X processor) of Intel (</a:t>
            </a:r>
            <a:r>
              <a:rPr lang="nl-NL" dirty="0" err="1" smtClean="0"/>
              <a:t>Lunar</a:t>
            </a:r>
            <a:r>
              <a:rPr lang="nl-NL" dirty="0" smtClean="0"/>
              <a:t> Lake) of AMD (bepaalde </a:t>
            </a:r>
            <a:r>
              <a:rPr lang="nl-NL" dirty="0" err="1" smtClean="0"/>
              <a:t>Ryzen</a:t>
            </a:r>
            <a:r>
              <a:rPr lang="nl-NL" dirty="0" smtClean="0"/>
              <a:t> 9). Essentie is dat de computer naast een CPU </a:t>
            </a:r>
            <a:r>
              <a:rPr lang="nl-NL" dirty="0"/>
              <a:t>ook uitgerust moet zijn met </a:t>
            </a:r>
            <a:r>
              <a:rPr lang="nl-NL" dirty="0" smtClean="0"/>
              <a:t>een NPU processor (Neurale Processing Unit).</a:t>
            </a:r>
          </a:p>
          <a:p>
            <a:endParaRPr lang="nl-NL" dirty="0" smtClean="0"/>
          </a:p>
          <a:p>
            <a:r>
              <a:rPr lang="nl-NL" dirty="0" smtClean="0"/>
              <a:t>Alleen de laatste categoriecomputers zal alle functionele uitbreidingen en aanpassingen van 24H2 ontvangen. Voor de categorie 1 systemen zal de upgrade hoofdzakelijk bestaan uit zeer beperkte functionele uitbreidingen en vooral “cosmetische” aanpassingen.</a:t>
            </a:r>
            <a:endParaRPr lang="nl-NL" dirty="0"/>
          </a:p>
        </p:txBody>
      </p:sp>
    </p:spTree>
    <p:extLst>
      <p:ext uri="{BB962C8B-B14F-4D97-AF65-F5344CB8AC3E}">
        <p14:creationId xmlns:p14="http://schemas.microsoft.com/office/powerpoint/2010/main" val="25626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B99AF9B-F67E-499E-9419-F16B1038F27B}" type="slidenum">
              <a:rPr lang="nl-NL" smtClean="0">
                <a:solidFill>
                  <a:prstClr val="black">
                    <a:tint val="75000"/>
                  </a:prstClr>
                </a:solidFill>
              </a:rPr>
              <a:pPr/>
              <a:t>4</a:t>
            </a:fld>
            <a:endParaRPr lang="nl-NL">
              <a:solidFill>
                <a:prstClr val="black">
                  <a:tint val="75000"/>
                </a:prstClr>
              </a:solidFill>
            </a:endParaRPr>
          </a:p>
        </p:txBody>
      </p:sp>
      <p:sp>
        <p:nvSpPr>
          <p:cNvPr id="3" name="Tekstvak 2"/>
          <p:cNvSpPr txBox="1"/>
          <p:nvPr/>
        </p:nvSpPr>
        <p:spPr>
          <a:xfrm>
            <a:off x="836579" y="953311"/>
            <a:ext cx="9815208" cy="4524315"/>
          </a:xfrm>
          <a:prstGeom prst="rect">
            <a:avLst/>
          </a:prstGeom>
          <a:noFill/>
        </p:spPr>
        <p:txBody>
          <a:bodyPr wrap="square" rtlCol="0">
            <a:spAutoFit/>
          </a:bodyPr>
          <a:lstStyle/>
          <a:p>
            <a:r>
              <a:rPr lang="nl-NL" dirty="0" smtClean="0"/>
              <a:t>Aanvullende opmerkingen:</a:t>
            </a:r>
          </a:p>
          <a:p>
            <a:endParaRPr lang="nl-NL" dirty="0"/>
          </a:p>
          <a:p>
            <a:r>
              <a:rPr lang="nl-NL" dirty="0" smtClean="0"/>
              <a:t>Computers die zijn uitgerust met een oudere processor waarbij de SSE 4.2 instructie ontbreekt kunnen in het geheel niet worden ge-update naar 24H2 omdat de nieuwe programmatuur van 24H2 bepaalde nieuwe instructies bevat. Indien de processor deze niet kan verwerken zal Windows vastlopen en/of crashen. Dit geldt voor processoren ouder dan gemiddeld 10 jaar. Of de processor deze instructie aankan, kan eenvoudig worden gecontroleerd met een programma als CPU-Z. (Noot: Het hoeft geen betoog dat dergelijke computers sowieso al niet op een normale manier konden worden ge-upgrade naar Windows 11 en ook overigens al zo gedateerd zijn dat deze niet meer als serieuze werkcomputer kunnen worden gebruikt).</a:t>
            </a:r>
          </a:p>
          <a:p>
            <a:endParaRPr lang="nl-NL" dirty="0"/>
          </a:p>
          <a:p>
            <a:r>
              <a:rPr lang="nl-NL" dirty="0" smtClean="0"/>
              <a:t>Voor recentere computers die niet geschikt waren voor Windows 11 geldt dat deze ook met een eenvoudige procedure kunnen worden overgezet maar Windows 11 24H2. Onbekend is of voor computers die eerder al met een “hack” zijn overgezet naar Windows 11 23H2, de “hack” opnieuw moet worden uitgevoerd. Overigens kan dezelfde “hack” die voor 23H2 was te gebruiken ook worden gebruikt voor 24H2.</a:t>
            </a:r>
            <a:endParaRPr lang="nl-NL" dirty="0"/>
          </a:p>
        </p:txBody>
      </p:sp>
    </p:spTree>
    <p:extLst>
      <p:ext uri="{BB962C8B-B14F-4D97-AF65-F5344CB8AC3E}">
        <p14:creationId xmlns:p14="http://schemas.microsoft.com/office/powerpoint/2010/main" val="140262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B99AF9B-F67E-499E-9419-F16B1038F27B}" type="slidenum">
              <a:rPr lang="nl-NL" smtClean="0">
                <a:solidFill>
                  <a:prstClr val="black">
                    <a:tint val="75000"/>
                  </a:prstClr>
                </a:solidFill>
              </a:rPr>
              <a:pPr/>
              <a:t>5</a:t>
            </a:fld>
            <a:endParaRPr lang="nl-NL">
              <a:solidFill>
                <a:prstClr val="black">
                  <a:tint val="75000"/>
                </a:prstClr>
              </a:solidFill>
            </a:endParaRPr>
          </a:p>
        </p:txBody>
      </p:sp>
      <p:sp>
        <p:nvSpPr>
          <p:cNvPr id="3" name="Tekstvak 2"/>
          <p:cNvSpPr txBox="1"/>
          <p:nvPr/>
        </p:nvSpPr>
        <p:spPr>
          <a:xfrm>
            <a:off x="1079770" y="1342417"/>
            <a:ext cx="9727660" cy="3416320"/>
          </a:xfrm>
          <a:prstGeom prst="rect">
            <a:avLst/>
          </a:prstGeom>
          <a:noFill/>
        </p:spPr>
        <p:txBody>
          <a:bodyPr wrap="square" rtlCol="0">
            <a:spAutoFit/>
          </a:bodyPr>
          <a:lstStyle/>
          <a:p>
            <a:r>
              <a:rPr lang="nl-NL" dirty="0" smtClean="0"/>
              <a:t>Voor het overgaan naar Windows 11 24H2 geldt, net als bij eerdere versies, dat gekozen kan worden tussen een “schone” installatie en het upgraden van een eerdere versie.</a:t>
            </a:r>
          </a:p>
          <a:p>
            <a:endParaRPr lang="nl-NL" dirty="0" smtClean="0"/>
          </a:p>
          <a:p>
            <a:r>
              <a:rPr lang="nl-NL" dirty="0" smtClean="0"/>
              <a:t>Computers die geschikt zijn voor Windows 11 (dus aan de door Microsoft vereiste voorwaarden voldoen) zullen te gelegener tijd via een reguliere upgrade naar Windows 11 versie 24H2 worden getild.</a:t>
            </a:r>
          </a:p>
          <a:p>
            <a:endParaRPr lang="nl-NL" dirty="0" smtClean="0"/>
          </a:p>
          <a:p>
            <a:r>
              <a:rPr lang="nl-NL" dirty="0" smtClean="0"/>
              <a:t>Heeft u een computer die niet aan de Windows 11 eisen voldoet, dan zult de upgrade zelf moeten initiëren en een zgn. “</a:t>
            </a:r>
            <a:r>
              <a:rPr lang="nl-NL" dirty="0" err="1" smtClean="0"/>
              <a:t>inplace</a:t>
            </a:r>
            <a:r>
              <a:rPr lang="nl-NL" dirty="0" smtClean="0"/>
              <a:t>”-upgrade moeten uitvoeren (upgrade binnen een draaiende Windows) middels een geschikt ISO-bestand voor Windows 11 24H2.</a:t>
            </a:r>
          </a:p>
          <a:p>
            <a:endParaRPr lang="nl-NL" dirty="0"/>
          </a:p>
          <a:p>
            <a:endParaRPr lang="nl-NL" dirty="0"/>
          </a:p>
        </p:txBody>
      </p:sp>
    </p:spTree>
    <p:extLst>
      <p:ext uri="{BB962C8B-B14F-4D97-AF65-F5344CB8AC3E}">
        <p14:creationId xmlns:p14="http://schemas.microsoft.com/office/powerpoint/2010/main" val="391944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4B99AF9B-F67E-499E-9419-F16B1038F27B}" type="slidenum">
              <a:rPr lang="nl-NL" smtClean="0">
                <a:solidFill>
                  <a:prstClr val="black">
                    <a:tint val="75000"/>
                  </a:prstClr>
                </a:solidFill>
              </a:rPr>
              <a:pPr/>
              <a:t>6</a:t>
            </a:fld>
            <a:endParaRPr lang="nl-NL">
              <a:solidFill>
                <a:prstClr val="black">
                  <a:tint val="75000"/>
                </a:prstClr>
              </a:solidFill>
            </a:endParaRPr>
          </a:p>
        </p:txBody>
      </p:sp>
      <p:sp>
        <p:nvSpPr>
          <p:cNvPr id="3" name="Tekstvak 2"/>
          <p:cNvSpPr txBox="1"/>
          <p:nvPr/>
        </p:nvSpPr>
        <p:spPr>
          <a:xfrm>
            <a:off x="535021" y="894945"/>
            <a:ext cx="10943617" cy="2862322"/>
          </a:xfrm>
          <a:prstGeom prst="rect">
            <a:avLst/>
          </a:prstGeom>
          <a:noFill/>
        </p:spPr>
        <p:txBody>
          <a:bodyPr wrap="square" rtlCol="0">
            <a:spAutoFit/>
          </a:bodyPr>
          <a:lstStyle/>
          <a:p>
            <a:r>
              <a:rPr lang="nl-NL" dirty="0" smtClean="0"/>
              <a:t>Zoals eerder aan gegeven zullen alleen de meest recentste computers die ook met een NPU zijn uitgerust, met de upgrade van 24H2 een aantal functionele uitbereidingen ontvangen, die andere computers niet zullen ontvangen.</a:t>
            </a:r>
          </a:p>
          <a:p>
            <a:r>
              <a:rPr lang="nl-NL" dirty="0" smtClean="0"/>
              <a:t>Dit zijn allemaal functies die gerelateerd zijn aan AI-functionaliteit. Om die reden worden dergelijke computers ook wel aangeduid met </a:t>
            </a:r>
            <a:r>
              <a:rPr lang="nl-NL" dirty="0" err="1" smtClean="0"/>
              <a:t>Copilot</a:t>
            </a:r>
            <a:r>
              <a:rPr lang="nl-NL" dirty="0" smtClean="0"/>
              <a:t>+ computers of AI-computers.</a:t>
            </a:r>
          </a:p>
          <a:p>
            <a:endParaRPr lang="nl-NL" dirty="0" smtClean="0"/>
          </a:p>
          <a:p>
            <a:r>
              <a:rPr lang="nl-NL" dirty="0" err="1" smtClean="0"/>
              <a:t>Copilot</a:t>
            </a:r>
            <a:r>
              <a:rPr lang="nl-NL" dirty="0" smtClean="0"/>
              <a:t> wordt hierbij geïntegreerd in een aantal Apps waarbij Artificiële Intelligentie wordt ingezet.</a:t>
            </a:r>
          </a:p>
          <a:p>
            <a:r>
              <a:rPr lang="nl-NL" dirty="0" smtClean="0"/>
              <a:t>Apps waaraan wordt gerelateerd zijn bijv</a:t>
            </a:r>
            <a:r>
              <a:rPr lang="nl-NL" dirty="0"/>
              <a:t>.</a:t>
            </a:r>
            <a:r>
              <a:rPr lang="nl-NL" dirty="0" smtClean="0"/>
              <a:t> </a:t>
            </a:r>
            <a:r>
              <a:rPr lang="nl-NL" dirty="0" err="1" smtClean="0"/>
              <a:t>Recall</a:t>
            </a:r>
            <a:r>
              <a:rPr lang="nl-NL" dirty="0" smtClean="0"/>
              <a:t>, </a:t>
            </a:r>
            <a:r>
              <a:rPr lang="nl-NL" dirty="0" err="1"/>
              <a:t>Medecreator</a:t>
            </a:r>
            <a:r>
              <a:rPr lang="nl-NL" dirty="0"/>
              <a:t>, Windows-studio-effecten, Automatische Superresolutie en Live-ondertitels</a:t>
            </a:r>
            <a:r>
              <a:rPr lang="nl-NL" dirty="0" smtClean="0"/>
              <a:t>.</a:t>
            </a:r>
          </a:p>
          <a:p>
            <a:r>
              <a:rPr lang="nl-NL" dirty="0" smtClean="0"/>
              <a:t>Omdat hiervan nog weinig in de praktijk zichtbaar is en voor de meerderheid van de gebruikers ook nog niet relevant, zullen we hier op dit moment verder niet op in gaan.</a:t>
            </a:r>
            <a:endParaRPr lang="nl-NL" dirty="0"/>
          </a:p>
        </p:txBody>
      </p:sp>
    </p:spTree>
    <p:extLst>
      <p:ext uri="{BB962C8B-B14F-4D97-AF65-F5344CB8AC3E}">
        <p14:creationId xmlns:p14="http://schemas.microsoft.com/office/powerpoint/2010/main" val="338608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63284"/>
          </a:xfrm>
        </p:spPr>
        <p:txBody>
          <a:bodyPr/>
          <a:lstStyle/>
          <a:p>
            <a:r>
              <a:rPr lang="nl-NL" dirty="0" smtClean="0"/>
              <a:t>Een opsomming van nieuwe aanpassingen.</a:t>
            </a:r>
            <a:endParaRPr lang="nl-NL" dirty="0"/>
          </a:p>
        </p:txBody>
      </p:sp>
      <p:sp>
        <p:nvSpPr>
          <p:cNvPr id="3" name="Tijdelijke aanduiding voor dianummer 2"/>
          <p:cNvSpPr>
            <a:spLocks noGrp="1"/>
          </p:cNvSpPr>
          <p:nvPr>
            <p:ph type="sldNum" sz="quarter" idx="12"/>
          </p:nvPr>
        </p:nvSpPr>
        <p:spPr/>
        <p:txBody>
          <a:bodyPr/>
          <a:lstStyle/>
          <a:p>
            <a:fld id="{4B99AF9B-F67E-499E-9419-F16B1038F27B}" type="slidenum">
              <a:rPr lang="nl-NL" smtClean="0"/>
              <a:pPr/>
              <a:t>7</a:t>
            </a:fld>
            <a:endParaRPr lang="nl-NL"/>
          </a:p>
        </p:txBody>
      </p:sp>
      <p:sp>
        <p:nvSpPr>
          <p:cNvPr id="4" name="Tekstvak 3"/>
          <p:cNvSpPr txBox="1"/>
          <p:nvPr/>
        </p:nvSpPr>
        <p:spPr>
          <a:xfrm>
            <a:off x="914400" y="1313234"/>
            <a:ext cx="10439400" cy="4247317"/>
          </a:xfrm>
          <a:prstGeom prst="rect">
            <a:avLst/>
          </a:prstGeom>
          <a:noFill/>
        </p:spPr>
        <p:txBody>
          <a:bodyPr wrap="square" rtlCol="0">
            <a:spAutoFit/>
          </a:bodyPr>
          <a:lstStyle/>
          <a:p>
            <a:r>
              <a:rPr lang="nl-NL" dirty="0" smtClean="0"/>
              <a:t>De zgn. ”snelle instellingen” ( Quick </a:t>
            </a:r>
            <a:r>
              <a:rPr lang="nl-NL" dirty="0" err="1" smtClean="0"/>
              <a:t>Settings</a:t>
            </a:r>
            <a:r>
              <a:rPr lang="nl-NL" dirty="0" smtClean="0"/>
              <a:t>) op de taakbalk zijn opnieuw ontworpen; Alle snelle instellingen zijn in een nieuwe pagina ondergebracht. Hierin kan nu ook worden </a:t>
            </a:r>
            <a:r>
              <a:rPr lang="nl-NL" dirty="0" err="1" smtClean="0"/>
              <a:t>gescrolld</a:t>
            </a:r>
            <a:r>
              <a:rPr lang="nl-NL" dirty="0" smtClean="0"/>
              <a:t>. </a:t>
            </a:r>
          </a:p>
          <a:p>
            <a:endParaRPr lang="nl-NL" dirty="0"/>
          </a:p>
          <a:p>
            <a:r>
              <a:rPr lang="nl-NL" dirty="0" smtClean="0"/>
              <a:t>De algemene acties zoals kopiëren, knippen en plakken zijn nu bovenin geplaatst in de rechter muisknop menu’s en van en label voorzien, waardoor de actie ook duidelijker wordt weergegeven.</a:t>
            </a:r>
          </a:p>
          <a:p>
            <a:endParaRPr lang="nl-NL" dirty="0"/>
          </a:p>
          <a:p>
            <a:r>
              <a:rPr lang="nl-NL" dirty="0" smtClean="0"/>
              <a:t>Het startmenu wordt van een gedeelde weergave voorzien. In het rechter (nieuwe) deel is o.a. ruimte ingedeeld voor weergave van communicatie met een (gekoppelde) smartphone.</a:t>
            </a:r>
          </a:p>
          <a:p>
            <a:endParaRPr lang="nl-NL" dirty="0"/>
          </a:p>
          <a:p>
            <a:r>
              <a:rPr lang="nl-NL" dirty="0" smtClean="0"/>
              <a:t>De verkenner en het contextmenu is aangepast. Er is nu ook ondersteuning voor andere compressietechnieken zoals 7Zip en </a:t>
            </a:r>
            <a:r>
              <a:rPr lang="nl-NL" dirty="0" err="1" smtClean="0"/>
              <a:t>Tar</a:t>
            </a:r>
            <a:r>
              <a:rPr lang="nl-NL" dirty="0" smtClean="0"/>
              <a:t> (niet alleen uitpakken, maar ook een gecomprimeerd bestand maken). </a:t>
            </a:r>
          </a:p>
          <a:p>
            <a:endParaRPr lang="nl-NL" dirty="0"/>
          </a:p>
          <a:p>
            <a:r>
              <a:rPr lang="nl-NL" dirty="0" smtClean="0"/>
              <a:t>Er is een nieuwe energie bespaarmodus. De batterijfunctie is ge-upgrade en is ook via “snelle instellingen” te bereiken. De nieuwe bespaarmodus is ook voor </a:t>
            </a:r>
            <a:r>
              <a:rPr lang="nl-NL" dirty="0" err="1" smtClean="0"/>
              <a:t>desktops</a:t>
            </a:r>
            <a:r>
              <a:rPr lang="nl-NL" dirty="0" smtClean="0"/>
              <a:t> toepasbaar om tegemoet te komen aan de wens om energiezuiniger te werken.</a:t>
            </a:r>
            <a:endParaRPr lang="nl-NL" dirty="0"/>
          </a:p>
        </p:txBody>
      </p:sp>
    </p:spTree>
    <p:extLst>
      <p:ext uri="{BB962C8B-B14F-4D97-AF65-F5344CB8AC3E}">
        <p14:creationId xmlns:p14="http://schemas.microsoft.com/office/powerpoint/2010/main" val="189322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H="1">
            <a:off x="792480" y="365125"/>
            <a:ext cx="45719" cy="218536"/>
          </a:xfrm>
        </p:spPr>
        <p:txBody>
          <a:bodyPr/>
          <a:lstStyle/>
          <a:p>
            <a:r>
              <a:rPr lang="nl-NL" dirty="0" smtClean="0"/>
              <a:t> </a:t>
            </a:r>
            <a:endParaRPr lang="nl-NL" dirty="0"/>
          </a:p>
        </p:txBody>
      </p:sp>
      <p:sp>
        <p:nvSpPr>
          <p:cNvPr id="3" name="Tijdelijke aanduiding voor dianummer 2"/>
          <p:cNvSpPr>
            <a:spLocks noGrp="1"/>
          </p:cNvSpPr>
          <p:nvPr>
            <p:ph type="sldNum" sz="quarter" idx="12"/>
          </p:nvPr>
        </p:nvSpPr>
        <p:spPr/>
        <p:txBody>
          <a:bodyPr/>
          <a:lstStyle/>
          <a:p>
            <a:fld id="{4B99AF9B-F67E-499E-9419-F16B1038F27B}" type="slidenum">
              <a:rPr lang="nl-NL" smtClean="0"/>
              <a:pPr/>
              <a:t>8</a:t>
            </a:fld>
            <a:endParaRPr lang="nl-NL"/>
          </a:p>
        </p:txBody>
      </p:sp>
      <p:sp>
        <p:nvSpPr>
          <p:cNvPr id="4" name="Tekstvak 3"/>
          <p:cNvSpPr txBox="1"/>
          <p:nvPr/>
        </p:nvSpPr>
        <p:spPr>
          <a:xfrm>
            <a:off x="838199" y="583661"/>
            <a:ext cx="10747444" cy="5632311"/>
          </a:xfrm>
          <a:prstGeom prst="rect">
            <a:avLst/>
          </a:prstGeom>
          <a:noFill/>
        </p:spPr>
        <p:txBody>
          <a:bodyPr wrap="square" rtlCol="0">
            <a:spAutoFit/>
          </a:bodyPr>
          <a:lstStyle/>
          <a:p>
            <a:r>
              <a:rPr lang="nl-NL" dirty="0" smtClean="0"/>
              <a:t>Windows 11 24H2 biedt nu ondersteuning voor Wifi-7 en USB-4 ( als de hardware hiervoor aanwezig is).</a:t>
            </a:r>
          </a:p>
          <a:p>
            <a:endParaRPr lang="nl-NL" dirty="0"/>
          </a:p>
          <a:p>
            <a:r>
              <a:rPr lang="nl-NL" dirty="0" smtClean="0"/>
              <a:t>De installatie </a:t>
            </a:r>
            <a:r>
              <a:rPr lang="nl-NL" dirty="0" err="1" smtClean="0"/>
              <a:t>layout</a:t>
            </a:r>
            <a:r>
              <a:rPr lang="nl-NL" dirty="0" smtClean="0"/>
              <a:t> van het </a:t>
            </a:r>
            <a:r>
              <a:rPr lang="nl-NL" dirty="0"/>
              <a:t>setup </a:t>
            </a:r>
            <a:r>
              <a:rPr lang="nl-NL" dirty="0" smtClean="0"/>
              <a:t>proces (nieuwe installaties) is wat aangepast. Overigens kan ook nog gekozen worden voor de oude weergave.</a:t>
            </a:r>
          </a:p>
          <a:p>
            <a:endParaRPr lang="nl-NL" dirty="0"/>
          </a:p>
          <a:p>
            <a:r>
              <a:rPr lang="nl-NL" dirty="0" smtClean="0"/>
              <a:t>Het update-proces is aangepast door de introductie van zgn.  Checkpoint-updates.</a:t>
            </a:r>
          </a:p>
          <a:p>
            <a:r>
              <a:rPr lang="nl-NL" dirty="0" smtClean="0"/>
              <a:t>Hierdoor kan de omvang van maandelijkse cumulatieve updates worden verkleind.</a:t>
            </a:r>
          </a:p>
          <a:p>
            <a:r>
              <a:rPr lang="nl-NL" dirty="0"/>
              <a:t>Met deze aanpak worden de updates verdeeld in </a:t>
            </a:r>
            <a:r>
              <a:rPr lang="nl-NL" dirty="0" err="1"/>
              <a:t>checkpoints</a:t>
            </a:r>
            <a:r>
              <a:rPr lang="nl-NL" dirty="0"/>
              <a:t>. Hierbij worden alleen de veranderingen ten opzichte van het vorige checkpoint geïnstalleerd.</a:t>
            </a:r>
          </a:p>
          <a:p>
            <a:r>
              <a:rPr lang="nl-NL" dirty="0"/>
              <a:t>Het idee is dat elk checkpoint alleen de wijzigingen bevat die sinds het vorige checkpoint aan het besturingssysteem zijn toegevoegd. Hierdoor worden onderdelen- en beveiligingsupdates kleiner. </a:t>
            </a:r>
            <a:endParaRPr lang="nl-NL" dirty="0" smtClean="0"/>
          </a:p>
          <a:p>
            <a:r>
              <a:rPr lang="nl-NL" dirty="0" smtClean="0"/>
              <a:t>Dat </a:t>
            </a:r>
            <a:r>
              <a:rPr lang="nl-NL" dirty="0"/>
              <a:t>bespaart tijd, bandbreedte en opslagruimte</a:t>
            </a:r>
            <a:r>
              <a:rPr lang="nl-NL" dirty="0" smtClean="0"/>
              <a:t>.</a:t>
            </a:r>
          </a:p>
          <a:p>
            <a:endParaRPr lang="nl-NL" dirty="0"/>
          </a:p>
          <a:p>
            <a:r>
              <a:rPr lang="nl-NL" dirty="0"/>
              <a:t>Voice </a:t>
            </a:r>
            <a:r>
              <a:rPr lang="nl-NL" dirty="0" err="1"/>
              <a:t>Clarity</a:t>
            </a:r>
            <a:r>
              <a:rPr lang="nl-NL" dirty="0"/>
              <a:t>; een </a:t>
            </a:r>
            <a:r>
              <a:rPr lang="nl-NL" dirty="0" smtClean="0"/>
              <a:t>audiobewerkingsfunctie die ervoor </a:t>
            </a:r>
            <a:r>
              <a:rPr lang="nl-NL" dirty="0"/>
              <a:t>zorgt dat stemmen </a:t>
            </a:r>
            <a:r>
              <a:rPr lang="nl-NL" dirty="0" smtClean="0"/>
              <a:t>duidelijker </a:t>
            </a:r>
            <a:r>
              <a:rPr lang="nl-NL" dirty="0"/>
              <a:t>te horen </a:t>
            </a:r>
            <a:r>
              <a:rPr lang="nl-NL" dirty="0" smtClean="0"/>
              <a:t>(moeten) zijn</a:t>
            </a:r>
            <a:r>
              <a:rPr lang="nl-NL" dirty="0"/>
              <a:t>.</a:t>
            </a:r>
          </a:p>
          <a:p>
            <a:r>
              <a:rPr lang="nl-NL" dirty="0"/>
              <a:t>Via AI-techniek wordt achtergrondgeluid verminderd en spraak verbeterd</a:t>
            </a:r>
            <a:r>
              <a:rPr lang="nl-NL" dirty="0" smtClean="0"/>
              <a:t>.</a:t>
            </a:r>
          </a:p>
          <a:p>
            <a:endParaRPr lang="nl-NL" dirty="0"/>
          </a:p>
          <a:p>
            <a:r>
              <a:rPr lang="nl-NL" dirty="0" smtClean="0"/>
              <a:t>Introductie van het “</a:t>
            </a:r>
            <a:r>
              <a:rPr lang="nl-NL" dirty="0" err="1" smtClean="0"/>
              <a:t>sudo</a:t>
            </a:r>
            <a:r>
              <a:rPr lang="nl-NL" dirty="0" smtClean="0"/>
              <a:t>” commando. </a:t>
            </a:r>
          </a:p>
          <a:p>
            <a:r>
              <a:rPr lang="nl-NL" dirty="0"/>
              <a:t>Hiermee </a:t>
            </a:r>
            <a:r>
              <a:rPr lang="nl-NL" dirty="0" smtClean="0"/>
              <a:t>kunnen </a:t>
            </a:r>
            <a:r>
              <a:rPr lang="nl-NL" dirty="0"/>
              <a:t>binnen de </a:t>
            </a:r>
            <a:r>
              <a:rPr lang="nl-NL" dirty="0" err="1"/>
              <a:t>command</a:t>
            </a:r>
            <a:r>
              <a:rPr lang="nl-NL" dirty="0"/>
              <a:t> prompt / powershell op "</a:t>
            </a:r>
            <a:r>
              <a:rPr lang="nl-NL" dirty="0" err="1"/>
              <a:t>admin</a:t>
            </a:r>
            <a:r>
              <a:rPr lang="nl-NL" dirty="0"/>
              <a:t>" niveau commando's worden uitgevoerd, zonder dat bij het </a:t>
            </a:r>
            <a:r>
              <a:rPr lang="nl-NL" dirty="0" smtClean="0"/>
              <a:t>openen van de </a:t>
            </a:r>
            <a:r>
              <a:rPr lang="nl-NL" dirty="0" err="1" smtClean="0"/>
              <a:t>command</a:t>
            </a:r>
            <a:r>
              <a:rPr lang="nl-NL" dirty="0" smtClean="0"/>
              <a:t>  </a:t>
            </a:r>
            <a:r>
              <a:rPr lang="nl-NL" dirty="0"/>
              <a:t>"uitvoeren als administrator" is geselecteerd</a:t>
            </a:r>
            <a:r>
              <a:rPr lang="nl-NL" dirty="0" smtClean="0"/>
              <a:t>. Dit kan worden gedaan  door eenvoudig de tekst ”</a:t>
            </a:r>
            <a:r>
              <a:rPr lang="nl-NL" dirty="0" err="1" smtClean="0"/>
              <a:t>sudo</a:t>
            </a:r>
            <a:r>
              <a:rPr lang="nl-NL" dirty="0" smtClean="0"/>
              <a:t>” te plaatsen voor het betreffende commando.</a:t>
            </a:r>
            <a:endParaRPr lang="nl-NL" dirty="0"/>
          </a:p>
        </p:txBody>
      </p:sp>
    </p:spTree>
    <p:extLst>
      <p:ext uri="{BB962C8B-B14F-4D97-AF65-F5344CB8AC3E}">
        <p14:creationId xmlns:p14="http://schemas.microsoft.com/office/powerpoint/2010/main" val="47682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H="1">
            <a:off x="758757" y="365125"/>
            <a:ext cx="79443" cy="101803"/>
          </a:xfrm>
        </p:spPr>
        <p:txBody>
          <a:bodyPr/>
          <a:lstStyle/>
          <a:p>
            <a:r>
              <a:rPr lang="nl-NL" dirty="0" smtClean="0"/>
              <a:t> </a:t>
            </a:r>
            <a:endParaRPr lang="nl-NL" dirty="0"/>
          </a:p>
        </p:txBody>
      </p:sp>
      <p:sp>
        <p:nvSpPr>
          <p:cNvPr id="3" name="Tijdelijke aanduiding voor dianummer 2"/>
          <p:cNvSpPr>
            <a:spLocks noGrp="1"/>
          </p:cNvSpPr>
          <p:nvPr>
            <p:ph type="sldNum" sz="quarter" idx="12"/>
          </p:nvPr>
        </p:nvSpPr>
        <p:spPr/>
        <p:txBody>
          <a:bodyPr/>
          <a:lstStyle/>
          <a:p>
            <a:fld id="{4B99AF9B-F67E-499E-9419-F16B1038F27B}" type="slidenum">
              <a:rPr lang="nl-NL" smtClean="0"/>
              <a:pPr/>
              <a:t>9</a:t>
            </a:fld>
            <a:endParaRPr lang="nl-NL"/>
          </a:p>
        </p:txBody>
      </p:sp>
      <p:sp>
        <p:nvSpPr>
          <p:cNvPr id="4" name="Tekstvak 3"/>
          <p:cNvSpPr txBox="1"/>
          <p:nvPr/>
        </p:nvSpPr>
        <p:spPr>
          <a:xfrm>
            <a:off x="768485" y="505838"/>
            <a:ext cx="10585315" cy="5355312"/>
          </a:xfrm>
          <a:prstGeom prst="rect">
            <a:avLst/>
          </a:prstGeom>
          <a:noFill/>
        </p:spPr>
        <p:txBody>
          <a:bodyPr wrap="square" rtlCol="0">
            <a:spAutoFit/>
          </a:bodyPr>
          <a:lstStyle/>
          <a:p>
            <a:r>
              <a:rPr lang="nl-NL" dirty="0" smtClean="0"/>
              <a:t>Met 24H2 verdwijnt er ook wat:</a:t>
            </a:r>
          </a:p>
          <a:p>
            <a:endParaRPr lang="nl-NL" dirty="0"/>
          </a:p>
          <a:p>
            <a:r>
              <a:rPr lang="nl-NL" dirty="0"/>
              <a:t>De apps </a:t>
            </a:r>
            <a:r>
              <a:rPr lang="nl-NL" dirty="0" err="1"/>
              <a:t>Wordpad</a:t>
            </a:r>
            <a:r>
              <a:rPr lang="nl-NL" dirty="0"/>
              <a:t>, Mail, Kalender, Cortana, </a:t>
            </a:r>
            <a:r>
              <a:rPr lang="nl-NL" dirty="0" err="1"/>
              <a:t>Maps</a:t>
            </a:r>
            <a:r>
              <a:rPr lang="nl-NL" dirty="0"/>
              <a:t>, People en </a:t>
            </a:r>
            <a:r>
              <a:rPr lang="nl-NL" dirty="0" smtClean="0"/>
              <a:t>Skype verdwijnen uit Windows 11 24H2.</a:t>
            </a:r>
          </a:p>
          <a:p>
            <a:r>
              <a:rPr lang="nl-NL" dirty="0" smtClean="0"/>
              <a:t>Enkele apps zijn nog wel via de Windows Store te installeren.</a:t>
            </a:r>
          </a:p>
          <a:p>
            <a:endParaRPr lang="nl-NL" dirty="0"/>
          </a:p>
          <a:p>
            <a:r>
              <a:rPr lang="nl-NL" dirty="0" smtClean="0"/>
              <a:t>Er is ook ruimte voor een paar op- en </a:t>
            </a:r>
            <a:r>
              <a:rPr lang="nl-NL" dirty="0" err="1" smtClean="0"/>
              <a:t>be-merkingen</a:t>
            </a:r>
            <a:r>
              <a:rPr lang="nl-NL" dirty="0" smtClean="0"/>
              <a:t> (lees: waarschuwingen):</a:t>
            </a:r>
          </a:p>
          <a:p>
            <a:r>
              <a:rPr lang="nl-NL" dirty="0" smtClean="0"/>
              <a:t>Het gevoel heeft hier en daar post gevat dat Microsoft ook (nog) meer het verdienmodel “data verzamelen” gaat aanhangen en daarbij een nog groter belang hecht aan het verkrijgen van (uw) informatie. Er zal daarom meer aandacht moeten komen voor onze privacy-instellingen. Niet zeker is dat de instellingen waarvoor u ooit hebt gekozen, na de upgrade nog steeds dezelfde zijn.</a:t>
            </a:r>
          </a:p>
          <a:p>
            <a:r>
              <a:rPr lang="nl-NL" dirty="0" smtClean="0"/>
              <a:t>Een voorbeeld is bijvoorbeeld dat na de upgrade naar 24H2 de functie “Spotlight” (dagelijks wijzigende Wallpapers (achtergronden) automatisch wordt aangezet.</a:t>
            </a:r>
          </a:p>
          <a:p>
            <a:endParaRPr lang="nl-NL" dirty="0"/>
          </a:p>
          <a:p>
            <a:r>
              <a:rPr lang="nl-NL" dirty="0" smtClean="0"/>
              <a:t>Een echte waarschuwing is op zijn plaats voor het gegeven dat de Windows versleutelingsfunctie “</a:t>
            </a:r>
            <a:r>
              <a:rPr lang="nl-NL" dirty="0" err="1" smtClean="0"/>
              <a:t>Bitlocker</a:t>
            </a:r>
            <a:r>
              <a:rPr lang="nl-NL" dirty="0" smtClean="0"/>
              <a:t>” bij een nieuwe installatie standaard wordt aangezet.</a:t>
            </a:r>
          </a:p>
          <a:p>
            <a:r>
              <a:rPr lang="nl-NL" dirty="0">
                <a:hlinkClick r:id="rId2"/>
              </a:rPr>
              <a:t>Voorkom gegevensverlies, schakel </a:t>
            </a:r>
            <a:r>
              <a:rPr lang="nl-NL" dirty="0" err="1">
                <a:hlinkClick r:id="rId2"/>
              </a:rPr>
              <a:t>apparaatversleuteling</a:t>
            </a:r>
            <a:r>
              <a:rPr lang="nl-NL" dirty="0">
                <a:hlinkClick r:id="rId2"/>
              </a:rPr>
              <a:t> in Windows uit! (schoonepc.nl)</a:t>
            </a:r>
            <a:endParaRPr lang="nl-NL" dirty="0" smtClean="0"/>
          </a:p>
          <a:p>
            <a:r>
              <a:rPr lang="nl-NL" dirty="0" smtClean="0"/>
              <a:t>Er is inmiddels een </a:t>
            </a:r>
            <a:r>
              <a:rPr lang="nl-NL" dirty="0" err="1" smtClean="0"/>
              <a:t>workaround</a:t>
            </a:r>
            <a:r>
              <a:rPr lang="nl-NL" dirty="0" smtClean="0"/>
              <a:t> om dit ook voor 24H2 uit te zetten.</a:t>
            </a:r>
          </a:p>
          <a:p>
            <a:r>
              <a:rPr lang="nl-NL" dirty="0" smtClean="0"/>
              <a:t>Een ander punt is dat bij een nieuwe installatie standaard een “Microsoft-account” wordt verplicht.</a:t>
            </a:r>
          </a:p>
          <a:p>
            <a:r>
              <a:rPr lang="nl-NL" dirty="0" smtClean="0"/>
              <a:t>Ook hiervoor is inmiddels een </a:t>
            </a:r>
            <a:r>
              <a:rPr lang="nl-NL" dirty="0" err="1" smtClean="0"/>
              <a:t>workaround</a:t>
            </a:r>
            <a:r>
              <a:rPr lang="nl-NL" dirty="0" smtClean="0"/>
              <a:t> gevonden.</a:t>
            </a:r>
            <a:endParaRPr lang="nl-NL" dirty="0"/>
          </a:p>
        </p:txBody>
      </p:sp>
    </p:spTree>
    <p:extLst>
      <p:ext uri="{BB962C8B-B14F-4D97-AF65-F5344CB8AC3E}">
        <p14:creationId xmlns:p14="http://schemas.microsoft.com/office/powerpoint/2010/main" val="226488723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8D9F19AD-6351-4F80-95BC-1560AA9769B4}" vid="{084B9562-3597-45FC-9CE8-39D32B24F29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8D9F19AD-6351-4F80-95BC-1560AA9769B4}" vid="{084B9562-3597-45FC-9CE8-39D32B24F29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7485</TotalTime>
  <Words>1383</Words>
  <Application>Microsoft Office PowerPoint</Application>
  <PresentationFormat>Breedbeeld</PresentationFormat>
  <Paragraphs>99</Paragraphs>
  <Slides>11</Slides>
  <Notes>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11</vt:i4>
      </vt:variant>
    </vt:vector>
  </HeadingPairs>
  <TitlesOfParts>
    <vt:vector size="16" baseType="lpstr">
      <vt:lpstr>Arial</vt:lpstr>
      <vt:lpstr>Calibri</vt:lpstr>
      <vt:lpstr>Calibri Light</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Een opsomming van nieuwe aanpassingen.</vt:lpstr>
      <vt:lpstr> </vt:lpstr>
      <vt:lpstr>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 Stok</dc:creator>
  <cp:lastModifiedBy>Ron Verschuren</cp:lastModifiedBy>
  <cp:revision>842</cp:revision>
  <cp:lastPrinted>2019-09-18T09:29:55Z</cp:lastPrinted>
  <dcterms:created xsi:type="dcterms:W3CDTF">2014-12-17T20:36:02Z</dcterms:created>
  <dcterms:modified xsi:type="dcterms:W3CDTF">2024-10-04T12:46:48Z</dcterms:modified>
</cp:coreProperties>
</file>