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Override PartName="/ppt/media/image3.jpeg" ContentType="image/jpeg"/>
  <Override PartName="/ppt/media/image4.jpeg" ContentType="image/jpeg"/>
  <Override PartName="/ppt/media/image5.jpeg" ContentType="image/jpeg"/>
  <Override PartName="/ppt/media/image6.jpeg" ContentType="image/jpeg"/>
  <Override PartName="/ppt/media/image7.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b="def" i="def"/>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b="def" i="def"/>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el en ondertitel">
    <p:spTree>
      <p:nvGrpSpPr>
        <p:cNvPr id="1" name=""/>
        <p:cNvGrpSpPr/>
        <p:nvPr/>
      </p:nvGrpSpPr>
      <p:grpSpPr>
        <a:xfrm>
          <a:off x="0" y="0"/>
          <a:ext cx="0" cy="0"/>
          <a:chOff x="0" y="0"/>
          <a:chExt cx="0" cy="0"/>
        </a:xfrm>
      </p:grpSpPr>
      <p:sp>
        <p:nvSpPr>
          <p:cNvPr id="11" name="Titeltekst"/>
          <p:cNvSpPr txBox="1"/>
          <p:nvPr>
            <p:ph type="title"/>
          </p:nvPr>
        </p:nvSpPr>
        <p:spPr>
          <a:xfrm>
            <a:off x="1270000" y="1638300"/>
            <a:ext cx="10464800" cy="3302000"/>
          </a:xfrm>
          <a:prstGeom prst="rect">
            <a:avLst/>
          </a:prstGeom>
        </p:spPr>
        <p:txBody>
          <a:bodyPr anchor="b"/>
          <a:lstStyle/>
          <a:p>
            <a:pPr/>
            <a:r>
              <a:t>Titeltekst</a:t>
            </a:r>
          </a:p>
        </p:txBody>
      </p:sp>
      <p:sp>
        <p:nvSpPr>
          <p:cNvPr id="12" name="Hoofdtekst - niveau één…"/>
          <p:cNvSpPr txBox="1"/>
          <p:nvPr>
            <p:ph type="body" sz="quarter" idx="1"/>
          </p:nvPr>
        </p:nvSpPr>
        <p:spPr>
          <a:xfrm>
            <a:off x="1270000" y="50419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Hoofdtekst - niveau één</a:t>
            </a:r>
          </a:p>
          <a:p>
            <a:pPr lvl="1"/>
            <a:r>
              <a:t>Hoofdtekst - niveau twee</a:t>
            </a:r>
          </a:p>
          <a:p>
            <a:pPr lvl="2"/>
            <a:r>
              <a:t>Hoofdtekst - niveau drie</a:t>
            </a:r>
          </a:p>
          <a:p>
            <a:pPr lvl="3"/>
            <a:r>
              <a:t>Hoofdtekst - niveau vier</a:t>
            </a:r>
          </a:p>
          <a:p>
            <a:pPr lvl="4"/>
            <a:r>
              <a:t>Hoofdtekst - niveau vijf</a:t>
            </a:r>
          </a:p>
        </p:txBody>
      </p:sp>
      <p:sp>
        <p:nvSpPr>
          <p:cNvPr id="13" name="Dianummer"/>
          <p:cNvSpPr txBox="1"/>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aat">
    <p:spTree>
      <p:nvGrpSpPr>
        <p:cNvPr id="1" name=""/>
        <p:cNvGrpSpPr/>
        <p:nvPr/>
      </p:nvGrpSpPr>
      <p:grpSpPr>
        <a:xfrm>
          <a:off x="0" y="0"/>
          <a:ext cx="0" cy="0"/>
          <a:chOff x="0" y="0"/>
          <a:chExt cx="0" cy="0"/>
        </a:xfrm>
      </p:grpSpPr>
      <p:sp>
        <p:nvSpPr>
          <p:cNvPr id="93" name="–Johnny Appleseed"/>
          <p:cNvSpPr txBox="1"/>
          <p:nvPr>
            <p:ph type="body" sz="quarter" idx="13"/>
          </p:nvPr>
        </p:nvSpPr>
        <p:spPr>
          <a:xfrm>
            <a:off x="1270000" y="6362700"/>
            <a:ext cx="10464800" cy="461366"/>
          </a:xfrm>
          <a:prstGeom prst="rect">
            <a:avLst/>
          </a:prstGeom>
        </p:spPr>
        <p:txBody>
          <a:bodyPr anchor="t">
            <a:spAutoFit/>
          </a:bodyPr>
          <a:lstStyle>
            <a:lvl1pPr marL="0" indent="0" algn="ctr">
              <a:spcBef>
                <a:spcPts val="0"/>
              </a:spcBef>
              <a:buSzTx/>
              <a:buNone/>
              <a:defRPr i="1" sz="2400"/>
            </a:lvl1pPr>
          </a:lstStyle>
          <a:p>
            <a:pPr/>
            <a:r>
              <a:t>–Johnny Appleseed</a:t>
            </a:r>
          </a:p>
        </p:txBody>
      </p:sp>
      <p:sp>
        <p:nvSpPr>
          <p:cNvPr id="94" name="&quot;Typ hier een citaat.&quot;"/>
          <p:cNvSpPr txBox="1"/>
          <p:nvPr>
            <p:ph type="body" sz="quarter" idx="14"/>
          </p:nvPr>
        </p:nvSpPr>
        <p:spPr>
          <a:xfrm>
            <a:off x="1270000" y="4267112"/>
            <a:ext cx="10464800" cy="609776"/>
          </a:xfrm>
          <a:prstGeom prst="rect">
            <a:avLst/>
          </a:prstGeom>
        </p:spPr>
        <p:txBody>
          <a:bodyPr>
            <a:spAutoFit/>
          </a:bodyPr>
          <a:lstStyle>
            <a:lvl1pPr marL="0" indent="0" algn="ctr">
              <a:spcBef>
                <a:spcPts val="0"/>
              </a:spcBef>
              <a:buSzTx/>
              <a:buNone/>
              <a:defRPr sz="3400">
                <a:latin typeface="+mn-lt"/>
                <a:ea typeface="+mn-ea"/>
                <a:cs typeface="+mn-cs"/>
                <a:sym typeface="Helvetica Neue Medium"/>
              </a:defRPr>
            </a:lvl1pPr>
          </a:lstStyle>
          <a:p>
            <a:pPr/>
            <a:r>
              <a:t>"Typ hier een citaat." </a:t>
            </a:r>
          </a:p>
        </p:txBody>
      </p:sp>
      <p:sp>
        <p:nvSpPr>
          <p:cNvPr id="95" name="Dia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p:spTree>
      <p:nvGrpSpPr>
        <p:cNvPr id="1" name=""/>
        <p:cNvGrpSpPr/>
        <p:nvPr/>
      </p:nvGrpSpPr>
      <p:grpSpPr>
        <a:xfrm>
          <a:off x="0" y="0"/>
          <a:ext cx="0" cy="0"/>
          <a:chOff x="0" y="0"/>
          <a:chExt cx="0" cy="0"/>
        </a:xfrm>
      </p:grpSpPr>
      <p:sp>
        <p:nvSpPr>
          <p:cNvPr id="102" name="Afbeelding"/>
          <p:cNvSpPr/>
          <p:nvPr>
            <p:ph type="pic" idx="13"/>
          </p:nvPr>
        </p:nvSpPr>
        <p:spPr>
          <a:xfrm>
            <a:off x="0" y="0"/>
            <a:ext cx="13004800" cy="9753600"/>
          </a:xfrm>
          <a:prstGeom prst="rect">
            <a:avLst/>
          </a:prstGeom>
        </p:spPr>
        <p:txBody>
          <a:bodyPr lIns="91439" tIns="45719" rIns="91439" bIns="45719" anchor="t">
            <a:noAutofit/>
          </a:bodyPr>
          <a:lstStyle/>
          <a:p>
            <a:pPr/>
          </a:p>
        </p:txBody>
      </p:sp>
      <p:sp>
        <p:nvSpPr>
          <p:cNvPr id="103" name="Dia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Leeg">
    <p:spTree>
      <p:nvGrpSpPr>
        <p:cNvPr id="1" name=""/>
        <p:cNvGrpSpPr/>
        <p:nvPr/>
      </p:nvGrpSpPr>
      <p:grpSpPr>
        <a:xfrm>
          <a:off x="0" y="0"/>
          <a:ext cx="0" cy="0"/>
          <a:chOff x="0" y="0"/>
          <a:chExt cx="0" cy="0"/>
        </a:xfrm>
      </p:grpSpPr>
      <p:sp>
        <p:nvSpPr>
          <p:cNvPr id="110" name="Dia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horizontaal">
    <p:spTree>
      <p:nvGrpSpPr>
        <p:cNvPr id="1" name=""/>
        <p:cNvGrpSpPr/>
        <p:nvPr/>
      </p:nvGrpSpPr>
      <p:grpSpPr>
        <a:xfrm>
          <a:off x="0" y="0"/>
          <a:ext cx="0" cy="0"/>
          <a:chOff x="0" y="0"/>
          <a:chExt cx="0" cy="0"/>
        </a:xfrm>
      </p:grpSpPr>
      <p:sp>
        <p:nvSpPr>
          <p:cNvPr id="20" name="Afbeelding"/>
          <p:cNvSpPr/>
          <p:nvPr>
            <p:ph type="pic" idx="13"/>
          </p:nvPr>
        </p:nvSpPr>
        <p:spPr>
          <a:xfrm>
            <a:off x="1625600" y="673100"/>
            <a:ext cx="9753600" cy="5905500"/>
          </a:xfrm>
          <a:prstGeom prst="rect">
            <a:avLst/>
          </a:prstGeom>
        </p:spPr>
        <p:txBody>
          <a:bodyPr lIns="91439" tIns="45719" rIns="91439" bIns="45719" anchor="t">
            <a:noAutofit/>
          </a:bodyPr>
          <a:lstStyle/>
          <a:p>
            <a:pPr/>
          </a:p>
        </p:txBody>
      </p:sp>
      <p:sp>
        <p:nvSpPr>
          <p:cNvPr id="21" name="Titeltekst"/>
          <p:cNvSpPr txBox="1"/>
          <p:nvPr>
            <p:ph type="title"/>
          </p:nvPr>
        </p:nvSpPr>
        <p:spPr>
          <a:xfrm>
            <a:off x="1270000" y="6718300"/>
            <a:ext cx="10464800" cy="1422400"/>
          </a:xfrm>
          <a:prstGeom prst="rect">
            <a:avLst/>
          </a:prstGeom>
        </p:spPr>
        <p:txBody>
          <a:bodyPr anchor="b"/>
          <a:lstStyle/>
          <a:p>
            <a:pPr/>
            <a:r>
              <a:t>Titeltekst</a:t>
            </a:r>
          </a:p>
        </p:txBody>
      </p:sp>
      <p:sp>
        <p:nvSpPr>
          <p:cNvPr id="22" name="Hoofdtekst - niveau één…"/>
          <p:cNvSpPr txBox="1"/>
          <p:nvPr>
            <p:ph type="body" sz="quarter" idx="1"/>
          </p:nvPr>
        </p:nvSpPr>
        <p:spPr>
          <a:xfrm>
            <a:off x="1270000" y="81534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Hoofdtekst - niveau één</a:t>
            </a:r>
          </a:p>
          <a:p>
            <a:pPr lvl="1"/>
            <a:r>
              <a:t>Hoofdtekst - niveau twee</a:t>
            </a:r>
          </a:p>
          <a:p>
            <a:pPr lvl="2"/>
            <a:r>
              <a:t>Hoofdtekst - niveau drie</a:t>
            </a:r>
          </a:p>
          <a:p>
            <a:pPr lvl="3"/>
            <a:r>
              <a:t>Hoofdtekst - niveau vier</a:t>
            </a:r>
          </a:p>
          <a:p>
            <a:pPr lvl="4"/>
            <a:r>
              <a:t>Hoofdtekst - niveau vijf</a:t>
            </a:r>
          </a:p>
        </p:txBody>
      </p:sp>
      <p:sp>
        <p:nvSpPr>
          <p:cNvPr id="23" name="Dia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 midden">
    <p:spTree>
      <p:nvGrpSpPr>
        <p:cNvPr id="1" name=""/>
        <p:cNvGrpSpPr/>
        <p:nvPr/>
      </p:nvGrpSpPr>
      <p:grpSpPr>
        <a:xfrm>
          <a:off x="0" y="0"/>
          <a:ext cx="0" cy="0"/>
          <a:chOff x="0" y="0"/>
          <a:chExt cx="0" cy="0"/>
        </a:xfrm>
      </p:grpSpPr>
      <p:sp>
        <p:nvSpPr>
          <p:cNvPr id="30" name="Titeltekst"/>
          <p:cNvSpPr txBox="1"/>
          <p:nvPr>
            <p:ph type="title"/>
          </p:nvPr>
        </p:nvSpPr>
        <p:spPr>
          <a:xfrm>
            <a:off x="1270000" y="3225800"/>
            <a:ext cx="10464800" cy="3302000"/>
          </a:xfrm>
          <a:prstGeom prst="rect">
            <a:avLst/>
          </a:prstGeom>
        </p:spPr>
        <p:txBody>
          <a:bodyPr/>
          <a:lstStyle/>
          <a:p>
            <a:pPr/>
            <a:r>
              <a:t>Titeltekst</a:t>
            </a:r>
          </a:p>
        </p:txBody>
      </p:sp>
      <p:sp>
        <p:nvSpPr>
          <p:cNvPr id="31" name="Dia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verticaal">
    <p:spTree>
      <p:nvGrpSpPr>
        <p:cNvPr id="1" name=""/>
        <p:cNvGrpSpPr/>
        <p:nvPr/>
      </p:nvGrpSpPr>
      <p:grpSpPr>
        <a:xfrm>
          <a:off x="0" y="0"/>
          <a:ext cx="0" cy="0"/>
          <a:chOff x="0" y="0"/>
          <a:chExt cx="0" cy="0"/>
        </a:xfrm>
      </p:grpSpPr>
      <p:sp>
        <p:nvSpPr>
          <p:cNvPr id="38" name="Afbeelding"/>
          <p:cNvSpPr/>
          <p:nvPr>
            <p:ph type="pic" sz="half" idx="13"/>
          </p:nvPr>
        </p:nvSpPr>
        <p:spPr>
          <a:xfrm>
            <a:off x="6718300" y="635000"/>
            <a:ext cx="5334000" cy="8216900"/>
          </a:xfrm>
          <a:prstGeom prst="rect">
            <a:avLst/>
          </a:prstGeom>
        </p:spPr>
        <p:txBody>
          <a:bodyPr lIns="91439" tIns="45719" rIns="91439" bIns="45719" anchor="t">
            <a:noAutofit/>
          </a:bodyPr>
          <a:lstStyle/>
          <a:p>
            <a:pPr/>
          </a:p>
        </p:txBody>
      </p:sp>
      <p:sp>
        <p:nvSpPr>
          <p:cNvPr id="39" name="Titeltekst"/>
          <p:cNvSpPr txBox="1"/>
          <p:nvPr>
            <p:ph type="title"/>
          </p:nvPr>
        </p:nvSpPr>
        <p:spPr>
          <a:xfrm>
            <a:off x="952500" y="635000"/>
            <a:ext cx="5334000" cy="3987800"/>
          </a:xfrm>
          <a:prstGeom prst="rect">
            <a:avLst/>
          </a:prstGeom>
        </p:spPr>
        <p:txBody>
          <a:bodyPr anchor="b"/>
          <a:lstStyle>
            <a:lvl1pPr>
              <a:defRPr sz="6000"/>
            </a:lvl1pPr>
          </a:lstStyle>
          <a:p>
            <a:pPr/>
            <a:r>
              <a:t>Titeltekst</a:t>
            </a:r>
          </a:p>
        </p:txBody>
      </p:sp>
      <p:sp>
        <p:nvSpPr>
          <p:cNvPr id="40" name="Hoofdtekst - niveau één…"/>
          <p:cNvSpPr txBox="1"/>
          <p:nvPr>
            <p:ph type="body" sz="quarter" idx="1"/>
          </p:nvPr>
        </p:nvSpPr>
        <p:spPr>
          <a:xfrm>
            <a:off x="952500" y="4724400"/>
            <a:ext cx="5334000" cy="41148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Hoofdtekst - niveau één</a:t>
            </a:r>
          </a:p>
          <a:p>
            <a:pPr lvl="1"/>
            <a:r>
              <a:t>Hoofdtekst - niveau twee</a:t>
            </a:r>
          </a:p>
          <a:p>
            <a:pPr lvl="2"/>
            <a:r>
              <a:t>Hoofdtekst - niveau drie</a:t>
            </a:r>
          </a:p>
          <a:p>
            <a:pPr lvl="3"/>
            <a:r>
              <a:t>Hoofdtekst - niveau vier</a:t>
            </a:r>
          </a:p>
          <a:p>
            <a:pPr lvl="4"/>
            <a:r>
              <a:t>Hoofdtekst - niveau vijf</a:t>
            </a:r>
          </a:p>
        </p:txBody>
      </p:sp>
      <p:sp>
        <p:nvSpPr>
          <p:cNvPr id="41" name="Dia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 boven">
    <p:spTree>
      <p:nvGrpSpPr>
        <p:cNvPr id="1" name=""/>
        <p:cNvGrpSpPr/>
        <p:nvPr/>
      </p:nvGrpSpPr>
      <p:grpSpPr>
        <a:xfrm>
          <a:off x="0" y="0"/>
          <a:ext cx="0" cy="0"/>
          <a:chOff x="0" y="0"/>
          <a:chExt cx="0" cy="0"/>
        </a:xfrm>
      </p:grpSpPr>
      <p:sp>
        <p:nvSpPr>
          <p:cNvPr id="48" name="Titeltekst"/>
          <p:cNvSpPr txBox="1"/>
          <p:nvPr>
            <p:ph type="title"/>
          </p:nvPr>
        </p:nvSpPr>
        <p:spPr>
          <a:prstGeom prst="rect">
            <a:avLst/>
          </a:prstGeom>
        </p:spPr>
        <p:txBody>
          <a:bodyPr/>
          <a:lstStyle/>
          <a:p>
            <a:pPr/>
            <a:r>
              <a:t>Titeltekst</a:t>
            </a:r>
          </a:p>
        </p:txBody>
      </p:sp>
      <p:sp>
        <p:nvSpPr>
          <p:cNvPr id="49" name="Dia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en opsomming">
    <p:spTree>
      <p:nvGrpSpPr>
        <p:cNvPr id="1" name=""/>
        <p:cNvGrpSpPr/>
        <p:nvPr/>
      </p:nvGrpSpPr>
      <p:grpSpPr>
        <a:xfrm>
          <a:off x="0" y="0"/>
          <a:ext cx="0" cy="0"/>
          <a:chOff x="0" y="0"/>
          <a:chExt cx="0" cy="0"/>
        </a:xfrm>
      </p:grpSpPr>
      <p:sp>
        <p:nvSpPr>
          <p:cNvPr id="56" name="Titeltekst"/>
          <p:cNvSpPr txBox="1"/>
          <p:nvPr>
            <p:ph type="title"/>
          </p:nvPr>
        </p:nvSpPr>
        <p:spPr>
          <a:prstGeom prst="rect">
            <a:avLst/>
          </a:prstGeom>
        </p:spPr>
        <p:txBody>
          <a:bodyPr/>
          <a:lstStyle/>
          <a:p>
            <a:pPr/>
            <a:r>
              <a:t>Titeltekst</a:t>
            </a:r>
          </a:p>
        </p:txBody>
      </p:sp>
      <p:sp>
        <p:nvSpPr>
          <p:cNvPr id="57" name="Hoofdtekst - niveau één…"/>
          <p:cNvSpPr txBox="1"/>
          <p:nvPr>
            <p:ph type="body" idx="1"/>
          </p:nvPr>
        </p:nvSpPr>
        <p:spPr>
          <a:prstGeom prst="rect">
            <a:avLst/>
          </a:prstGeom>
        </p:spPr>
        <p:txBody>
          <a:bodyPr/>
          <a:lstStyle/>
          <a:p>
            <a:pPr/>
            <a:r>
              <a:t>Hoofdtekst - niveau één</a:t>
            </a:r>
          </a:p>
          <a:p>
            <a:pPr lvl="1"/>
            <a:r>
              <a:t>Hoofdtekst - niveau twee</a:t>
            </a:r>
          </a:p>
          <a:p>
            <a:pPr lvl="2"/>
            <a:r>
              <a:t>Hoofdtekst - niveau drie</a:t>
            </a:r>
          </a:p>
          <a:p>
            <a:pPr lvl="3"/>
            <a:r>
              <a:t>Hoofdtekst - niveau vier</a:t>
            </a:r>
          </a:p>
          <a:p>
            <a:pPr lvl="4"/>
            <a:r>
              <a:t>Hoofdtekst - niveau vijf</a:t>
            </a:r>
          </a:p>
        </p:txBody>
      </p:sp>
      <p:sp>
        <p:nvSpPr>
          <p:cNvPr id="58" name="Dia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opsomming en foto">
    <p:spTree>
      <p:nvGrpSpPr>
        <p:cNvPr id="1" name=""/>
        <p:cNvGrpSpPr/>
        <p:nvPr/>
      </p:nvGrpSpPr>
      <p:grpSpPr>
        <a:xfrm>
          <a:off x="0" y="0"/>
          <a:ext cx="0" cy="0"/>
          <a:chOff x="0" y="0"/>
          <a:chExt cx="0" cy="0"/>
        </a:xfrm>
      </p:grpSpPr>
      <p:sp>
        <p:nvSpPr>
          <p:cNvPr id="65" name="Afbeelding"/>
          <p:cNvSpPr/>
          <p:nvPr>
            <p:ph type="pic" sz="half" idx="13"/>
          </p:nvPr>
        </p:nvSpPr>
        <p:spPr>
          <a:xfrm>
            <a:off x="6718300" y="2590800"/>
            <a:ext cx="5334000" cy="6286500"/>
          </a:xfrm>
          <a:prstGeom prst="rect">
            <a:avLst/>
          </a:prstGeom>
        </p:spPr>
        <p:txBody>
          <a:bodyPr lIns="91439" tIns="45719" rIns="91439" bIns="45719" anchor="t">
            <a:noAutofit/>
          </a:bodyPr>
          <a:lstStyle/>
          <a:p>
            <a:pPr/>
          </a:p>
        </p:txBody>
      </p:sp>
      <p:sp>
        <p:nvSpPr>
          <p:cNvPr id="66" name="Titeltekst"/>
          <p:cNvSpPr txBox="1"/>
          <p:nvPr>
            <p:ph type="title"/>
          </p:nvPr>
        </p:nvSpPr>
        <p:spPr>
          <a:prstGeom prst="rect">
            <a:avLst/>
          </a:prstGeom>
        </p:spPr>
        <p:txBody>
          <a:bodyPr/>
          <a:lstStyle/>
          <a:p>
            <a:pPr/>
            <a:r>
              <a:t>Titeltekst</a:t>
            </a:r>
          </a:p>
        </p:txBody>
      </p:sp>
      <p:sp>
        <p:nvSpPr>
          <p:cNvPr id="67" name="Hoofdtekst - niveau één…"/>
          <p:cNvSpPr txBox="1"/>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pPr/>
            <a:r>
              <a:t>Hoofdtekst - niveau één</a:t>
            </a:r>
          </a:p>
          <a:p>
            <a:pPr lvl="1"/>
            <a:r>
              <a:t>Hoofdtekst - niveau twee</a:t>
            </a:r>
          </a:p>
          <a:p>
            <a:pPr lvl="2"/>
            <a:r>
              <a:t>Hoofdtekst - niveau drie</a:t>
            </a:r>
          </a:p>
          <a:p>
            <a:pPr lvl="3"/>
            <a:r>
              <a:t>Hoofdtekst - niveau vier</a:t>
            </a:r>
          </a:p>
          <a:p>
            <a:pPr lvl="4"/>
            <a:r>
              <a:t>Hoofdtekst - niveau vijf</a:t>
            </a:r>
          </a:p>
        </p:txBody>
      </p:sp>
      <p:sp>
        <p:nvSpPr>
          <p:cNvPr id="68" name="Dianummer"/>
          <p:cNvSpPr txBox="1"/>
          <p:nvPr>
            <p:ph type="sldNum" sz="quarter" idx="2"/>
          </p:nvPr>
        </p:nvSpPr>
        <p:spPr>
          <a:xfrm>
            <a:off x="6328884" y="9296400"/>
            <a:ext cx="340259" cy="342900"/>
          </a:xfrm>
          <a:prstGeom prst="rect">
            <a:avLst/>
          </a:prstGeom>
        </p:spPr>
        <p:txBody>
          <a:bodyPr/>
          <a:lstStyle>
            <a:lvl1pPr>
              <a:defRPr>
                <a:latin typeface="Helvetica Light"/>
                <a:ea typeface="Helvetica Light"/>
                <a:cs typeface="Helvetica Light"/>
                <a:sym typeface="Helvetica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psommingstekens">
    <p:spTree>
      <p:nvGrpSpPr>
        <p:cNvPr id="1" name=""/>
        <p:cNvGrpSpPr/>
        <p:nvPr/>
      </p:nvGrpSpPr>
      <p:grpSpPr>
        <a:xfrm>
          <a:off x="0" y="0"/>
          <a:ext cx="0" cy="0"/>
          <a:chOff x="0" y="0"/>
          <a:chExt cx="0" cy="0"/>
        </a:xfrm>
      </p:grpSpPr>
      <p:sp>
        <p:nvSpPr>
          <p:cNvPr id="75" name="Hoofdtekst - niveau één…"/>
          <p:cNvSpPr txBox="1"/>
          <p:nvPr>
            <p:ph type="body" idx="1"/>
          </p:nvPr>
        </p:nvSpPr>
        <p:spPr>
          <a:xfrm>
            <a:off x="952500" y="1270000"/>
            <a:ext cx="11099800" cy="7213600"/>
          </a:xfrm>
          <a:prstGeom prst="rect">
            <a:avLst/>
          </a:prstGeom>
        </p:spPr>
        <p:txBody>
          <a:bodyPr/>
          <a:lstStyle/>
          <a:p>
            <a:pPr/>
            <a:r>
              <a:t>Hoofdtekst - niveau één</a:t>
            </a:r>
          </a:p>
          <a:p>
            <a:pPr lvl="1"/>
            <a:r>
              <a:t>Hoofdtekst - niveau twee</a:t>
            </a:r>
          </a:p>
          <a:p>
            <a:pPr lvl="2"/>
            <a:r>
              <a:t>Hoofdtekst - niveau drie</a:t>
            </a:r>
          </a:p>
          <a:p>
            <a:pPr lvl="3"/>
            <a:r>
              <a:t>Hoofdtekst - niveau vier</a:t>
            </a:r>
          </a:p>
          <a:p>
            <a:pPr lvl="4"/>
            <a:r>
              <a:t>Hoofdtekst - niveau vijf</a:t>
            </a:r>
          </a:p>
        </p:txBody>
      </p:sp>
      <p:sp>
        <p:nvSpPr>
          <p:cNvPr id="76" name="Dia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driemaal">
    <p:spTree>
      <p:nvGrpSpPr>
        <p:cNvPr id="1" name=""/>
        <p:cNvGrpSpPr/>
        <p:nvPr/>
      </p:nvGrpSpPr>
      <p:grpSpPr>
        <a:xfrm>
          <a:off x="0" y="0"/>
          <a:ext cx="0" cy="0"/>
          <a:chOff x="0" y="0"/>
          <a:chExt cx="0" cy="0"/>
        </a:xfrm>
      </p:grpSpPr>
      <p:sp>
        <p:nvSpPr>
          <p:cNvPr id="83" name="Afbeelding"/>
          <p:cNvSpPr/>
          <p:nvPr>
            <p:ph type="pic" sz="quarter" idx="13"/>
          </p:nvPr>
        </p:nvSpPr>
        <p:spPr>
          <a:xfrm>
            <a:off x="6718300" y="5092700"/>
            <a:ext cx="5334000" cy="3771900"/>
          </a:xfrm>
          <a:prstGeom prst="rect">
            <a:avLst/>
          </a:prstGeom>
        </p:spPr>
        <p:txBody>
          <a:bodyPr lIns="91439" tIns="45719" rIns="91439" bIns="45719" anchor="t">
            <a:noAutofit/>
          </a:bodyPr>
          <a:lstStyle/>
          <a:p>
            <a:pPr/>
          </a:p>
        </p:txBody>
      </p:sp>
      <p:sp>
        <p:nvSpPr>
          <p:cNvPr id="84" name="Afbeelding"/>
          <p:cNvSpPr/>
          <p:nvPr>
            <p:ph type="pic" sz="quarter" idx="14"/>
          </p:nvPr>
        </p:nvSpPr>
        <p:spPr>
          <a:xfrm>
            <a:off x="6718300" y="889000"/>
            <a:ext cx="5334000" cy="3771900"/>
          </a:xfrm>
          <a:prstGeom prst="rect">
            <a:avLst/>
          </a:prstGeom>
        </p:spPr>
        <p:txBody>
          <a:bodyPr lIns="91439" tIns="45719" rIns="91439" bIns="45719" anchor="t">
            <a:noAutofit/>
          </a:bodyPr>
          <a:lstStyle/>
          <a:p>
            <a:pPr/>
          </a:p>
        </p:txBody>
      </p:sp>
      <p:sp>
        <p:nvSpPr>
          <p:cNvPr id="85" name="Afbeelding"/>
          <p:cNvSpPr/>
          <p:nvPr>
            <p:ph type="pic" sz="half" idx="15"/>
          </p:nvPr>
        </p:nvSpPr>
        <p:spPr>
          <a:xfrm>
            <a:off x="952500" y="889000"/>
            <a:ext cx="5334000" cy="7975600"/>
          </a:xfrm>
          <a:prstGeom prst="rect">
            <a:avLst/>
          </a:prstGeom>
        </p:spPr>
        <p:txBody>
          <a:bodyPr lIns="91439" tIns="45719" rIns="91439" bIns="45719" anchor="t">
            <a:noAutofit/>
          </a:bodyPr>
          <a:lstStyle/>
          <a:p>
            <a:pPr/>
          </a:p>
        </p:txBody>
      </p:sp>
      <p:sp>
        <p:nvSpPr>
          <p:cNvPr id="86" name="Dia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eltekst"/>
          <p:cNvSpPr txBox="1"/>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Titeltekst</a:t>
            </a:r>
          </a:p>
        </p:txBody>
      </p:sp>
      <p:sp>
        <p:nvSpPr>
          <p:cNvPr id="3" name="Hoofdtekst - niveau één…"/>
          <p:cNvSpPr txBox="1"/>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Hoofdtekst - niveau één</a:t>
            </a:r>
          </a:p>
          <a:p>
            <a:pPr lvl="1"/>
            <a:r>
              <a:t>Hoofdtekst - niveau twee</a:t>
            </a:r>
          </a:p>
          <a:p>
            <a:pPr lvl="2"/>
            <a:r>
              <a:t>Hoofdtekst - niveau drie</a:t>
            </a:r>
          </a:p>
          <a:p>
            <a:pPr lvl="3"/>
            <a:r>
              <a:t>Hoofdtekst - niveau vier</a:t>
            </a:r>
          </a:p>
          <a:p>
            <a:pPr lvl="4"/>
            <a:r>
              <a:t>Hoofdtekst - niveau vijf</a:t>
            </a:r>
          </a:p>
        </p:txBody>
      </p:sp>
      <p:sp>
        <p:nvSpPr>
          <p:cNvPr id="4" name="Dianummer"/>
          <p:cNvSpPr txBox="1"/>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1pPr>
      <a:lvl2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2pPr>
      <a:lvl3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3pPr>
      <a:lvl4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4pPr>
      <a:lvl5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5pPr>
      <a:lvl6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6pPr>
      <a:lvl7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7pPr>
      <a:lvl8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8pPr>
      <a:lvl9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9pPr>
    </p:bodyStyle>
    <p:otherStyle>
      <a:lvl1pPr marL="0" marR="0" indent="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1pPr>
      <a:lvl2pPr marL="0" marR="0" indent="2286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2pPr>
      <a:lvl3pPr marL="0" marR="0" indent="4572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3pPr>
      <a:lvl4pPr marL="0" marR="0" indent="6858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4pPr>
      <a:lvl5pPr marL="0" marR="0" indent="9144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5pPr>
      <a:lvl6pPr marL="0" marR="0" indent="11430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6pPr>
      <a:lvl7pPr marL="0" marR="0" indent="13716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7pPr>
      <a:lvl8pPr marL="0" marR="0" indent="16002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8pPr>
      <a:lvl9pPr marL="0" marR="0" indent="18288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hyperlink" Target="https://products.office.com/nl-nl/office-online/documents-spreadsheets-presentations-office-online" TargetMode="External"/><Relationship Id="rId3" Type="http://schemas.openxmlformats.org/officeDocument/2006/relationships/image" Target="../media/image3.jpeg"/></Relationships>

</file>

<file path=ppt/slides/_rels/slide11.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hyperlink" Target="https://www.openoffice.org/" TargetMode="External"/><Relationship Id="rId3" Type="http://schemas.openxmlformats.org/officeDocument/2006/relationships/image" Target="../media/image4.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5.png"/><Relationship Id="rId3" Type="http://schemas.openxmlformats.org/officeDocument/2006/relationships/image" Target="../media/image4.jpeg"/><Relationship Id="rId4" Type="http://schemas.openxmlformats.org/officeDocument/2006/relationships/image" Target="../media/image6.png"/><Relationship Id="rId5" Type="http://schemas.openxmlformats.org/officeDocument/2006/relationships/image" Target="../media/image5.jpeg"/><Relationship Id="rId6" Type="http://schemas.openxmlformats.org/officeDocument/2006/relationships/image" Target="../media/image6.jpeg"/><Relationship Id="rId7" Type="http://schemas.openxmlformats.org/officeDocument/2006/relationships/image" Target="../media/image7.jpeg"/></Relationships>

</file>

<file path=ppt/slides/_rels/slide13.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hyperlink" Target="http://templates.openoffice.org/" TargetMode="External"/><Relationship Id="rId3" Type="http://schemas.openxmlformats.org/officeDocument/2006/relationships/image" Target="../media/image7.png"/></Relationships>

</file>

<file path=ppt/slides/_rels/slide14.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hyperlink" Target="http://templates.openoffice.org/" TargetMode="External"/><Relationship Id="rId3" Type="http://schemas.openxmlformats.org/officeDocument/2006/relationships/image" Target="../media/image8.png"/></Relationships>

</file>

<file path=ppt/slides/_rels/slide15.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hyperlink" Target="http://templates.openoffice.org/" TargetMode="External"/><Relationship Id="rId3" Type="http://schemas.openxmlformats.org/officeDocument/2006/relationships/hyperlink" Target="http://extensions.openoffice.org/project/presenter-screen" TargetMode="External"/><Relationship Id="rId4" Type="http://schemas.openxmlformats.org/officeDocument/2006/relationships/image" Target="../media/image9.png"/></Relationships>

</file>

<file path=ppt/slides/_rels/slide16.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1.png"/></Relationships>

</file>

<file path=ppt/slides/_rels/slide20.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0.png"/></Relationships>

</file>

<file path=ppt/slides/_rels/slide22.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hyperlink" Target="https://www.wps.com/office-free" TargetMode="External"/><Relationship Id="rId3" Type="http://schemas.openxmlformats.org/officeDocument/2006/relationships/hyperlink" Target="http://www.apple.com/nl" TargetMode="External"/><Relationship Id="rId4" Type="http://schemas.openxmlformats.org/officeDocument/2006/relationships/image" Target="../media/image2.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hyperlink" Target="https://www.google.com/drive/" TargetMode="External"/><Relationship Id="rId3" Type="http://schemas.openxmlformats.org/officeDocument/2006/relationships/image" Target="../media/image1.jpeg"/></Relationships>

</file>

<file path=ppt/slides/_rels/slide8.xml.rels><?xml version="1.0" encoding="UTF-8"?>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hyperlink" Target="https://nl.libreoffice.org/" TargetMode="External"/><Relationship Id="rId3" Type="http://schemas.openxmlformats.org/officeDocument/2006/relationships/image" Target="../media/image3.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hyperlink" Target="http://www.freeoffice.com/en/discover/freeoffice-windows-linux" TargetMode="External"/><Relationship Id="rId3" Type="http://schemas.openxmlformats.org/officeDocument/2006/relationships/hyperlink" Target="http://www.softmaker.com/en/softmaker-office-windows" TargetMode="Externa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9" name="PTCC-Brabant"/>
          <p:cNvSpPr txBox="1"/>
          <p:nvPr>
            <p:ph type="ctrTitle"/>
          </p:nvPr>
        </p:nvSpPr>
        <p:spPr>
          <a:xfrm>
            <a:off x="1270000" y="512960"/>
            <a:ext cx="10464800" cy="2505275"/>
          </a:xfrm>
          <a:prstGeom prst="rect">
            <a:avLst/>
          </a:prstGeom>
        </p:spPr>
        <p:txBody>
          <a:bodyPr/>
          <a:lstStyle/>
          <a:p>
            <a:pPr/>
            <a:r>
              <a:t>PTCC-Brabant</a:t>
            </a:r>
          </a:p>
        </p:txBody>
      </p:sp>
      <p:sp>
        <p:nvSpPr>
          <p:cNvPr id="120" name="29-10-2018"/>
          <p:cNvSpPr txBox="1"/>
          <p:nvPr>
            <p:ph type="subTitle" sz="quarter" idx="1"/>
          </p:nvPr>
        </p:nvSpPr>
        <p:spPr>
          <a:xfrm>
            <a:off x="4538265" y="7353300"/>
            <a:ext cx="4732735" cy="1716435"/>
          </a:xfrm>
          <a:prstGeom prst="rect">
            <a:avLst/>
          </a:prstGeom>
        </p:spPr>
        <p:txBody>
          <a:bodyPr/>
          <a:lstStyle/>
          <a:p>
            <a:pPr/>
            <a:r>
              <a:t>29-10-2018</a:t>
            </a:r>
          </a:p>
        </p:txBody>
      </p:sp>
      <p:pic>
        <p:nvPicPr>
          <p:cNvPr id="121" name="PTCCLOGOkopie.png" descr="PTCCLOGOkopie.png"/>
          <p:cNvPicPr>
            <a:picLocks noChangeAspect="1"/>
          </p:cNvPicPr>
          <p:nvPr/>
        </p:nvPicPr>
        <p:blipFill>
          <a:blip r:embed="rId2">
            <a:extLst/>
          </a:blip>
          <a:stretch>
            <a:fillRect/>
          </a:stretch>
        </p:blipFill>
        <p:spPr>
          <a:xfrm>
            <a:off x="2146300" y="3759200"/>
            <a:ext cx="10160000" cy="2235200"/>
          </a:xfrm>
          <a:prstGeom prst="rect">
            <a:avLst/>
          </a:prstGeom>
          <a:ln w="12700">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3" name="5. Microsoft Office Online…"/>
          <p:cNvSpPr txBox="1"/>
          <p:nvPr>
            <p:ph type="body" idx="4294967295"/>
          </p:nvPr>
        </p:nvSpPr>
        <p:spPr>
          <a:prstGeom prst="rect">
            <a:avLst/>
          </a:prstGeom>
        </p:spPr>
        <p:txBody>
          <a:bodyPr/>
          <a:lstStyle/>
          <a:p>
            <a:pPr marL="0" indent="0" defTabSz="457200">
              <a:spcBef>
                <a:spcPts val="0"/>
              </a:spcBef>
              <a:buSzTx/>
              <a:buNone/>
              <a:defRPr b="1" sz="1760">
                <a:solidFill>
                  <a:srgbClr val="2B2F32"/>
                </a:solidFill>
                <a:latin typeface="Helvetica"/>
                <a:ea typeface="Helvetica"/>
                <a:cs typeface="Helvetica"/>
                <a:sym typeface="Helvetica"/>
              </a:defRPr>
            </a:pPr>
            <a:r>
              <a:t>5. Microsoft Office Online</a:t>
            </a:r>
          </a:p>
          <a:p>
            <a:pPr marL="0" indent="0" defTabSz="457200">
              <a:spcBef>
                <a:spcPts val="0"/>
              </a:spcBef>
              <a:buSzTx/>
              <a:buNone/>
              <a:defRPr sz="1600">
                <a:solidFill>
                  <a:srgbClr val="404040"/>
                </a:solidFill>
                <a:latin typeface="Helvetica"/>
                <a:ea typeface="Helvetica"/>
                <a:cs typeface="Helvetica"/>
                <a:sym typeface="Helvetica"/>
              </a:defRPr>
            </a:pPr>
            <a:r>
              <a:t>Om niet te worden ingehaald door Google's gratis weboffice, biedt Microsoft een </a:t>
            </a:r>
            <a:r>
              <a:rPr u="sng">
                <a:solidFill>
                  <a:srgbClr val="4E99C0"/>
                </a:solidFill>
                <a:uFill>
                  <a:solidFill>
                    <a:srgbClr val="4E99C0"/>
                  </a:solidFill>
                </a:uFill>
                <a:hlinkClick r:id="rId2" invalidUrl="" action="" tgtFrame="" tooltip="" history="1" highlightClick="0" endSnd="0"/>
              </a:rPr>
              <a:t>gratis webversie</a:t>
            </a:r>
            <a:r>
              <a:t> met de naam Microsoft Office Online. Dat is een prima manier om te werken met je Office-documenten als je onderweg bent en snel een document wilt bekijken en/of een paar simpele bewerkingen te doen.</a:t>
            </a:r>
          </a:p>
          <a:p>
            <a:pPr marL="0" indent="0" defTabSz="457200">
              <a:spcBef>
                <a:spcPts val="0"/>
              </a:spcBef>
              <a:buSzTx/>
              <a:buNone/>
              <a:defRPr sz="1200">
                <a:solidFill>
                  <a:srgbClr val="5A5A5A"/>
                </a:solidFill>
                <a:latin typeface="Helvetica"/>
                <a:ea typeface="Helvetica"/>
                <a:cs typeface="Helvetica"/>
                <a:sym typeface="Helvetica"/>
              </a:defRPr>
            </a:pPr>
          </a:p>
          <a:p>
            <a:pPr marL="0" indent="0" defTabSz="457200">
              <a:spcBef>
                <a:spcPts val="0"/>
              </a:spcBef>
              <a:buSzTx/>
              <a:buNone/>
              <a:defRPr sz="1200">
                <a:solidFill>
                  <a:srgbClr val="5A5A5A"/>
                </a:solidFill>
                <a:latin typeface="Helvetica"/>
                <a:ea typeface="Helvetica"/>
                <a:cs typeface="Helvetica"/>
                <a:sym typeface="Helvetica"/>
              </a:defRPr>
            </a:pPr>
          </a:p>
          <a:p>
            <a:pPr marL="0" indent="0" defTabSz="457200">
              <a:spcBef>
                <a:spcPts val="0"/>
              </a:spcBef>
              <a:buSzTx/>
              <a:buNone/>
              <a:defRPr sz="1600">
                <a:solidFill>
                  <a:srgbClr val="404040"/>
                </a:solidFill>
                <a:latin typeface="Helvetica"/>
                <a:ea typeface="Helvetica"/>
                <a:cs typeface="Helvetica"/>
                <a:sym typeface="Helvetica"/>
              </a:defRPr>
            </a:pPr>
            <a:r>
              <a:t>Het is bedoeld als aanvulling op de pc-software en niet als vervanger van een Office-installatie en dat merk je. Het heeft niet de functionaliteit die je als zakelijke gebruiker nodig hebt om het als voornaamste tool te gebruiken en is meer een handig hulpmiddel zodat je documenten op afstand aan kunt spreken.</a:t>
            </a:r>
          </a:p>
        </p:txBody>
      </p:sp>
      <p:pic>
        <p:nvPicPr>
          <p:cNvPr id="154" name="online.jpg" descr="online.jpg"/>
          <p:cNvPicPr>
            <a:picLocks noChangeAspect="1"/>
          </p:cNvPicPr>
          <p:nvPr/>
        </p:nvPicPr>
        <p:blipFill>
          <a:blip r:embed="rId3">
            <a:extLst/>
          </a:blip>
          <a:stretch>
            <a:fillRect/>
          </a:stretch>
        </p:blipFill>
        <p:spPr>
          <a:xfrm>
            <a:off x="4416507" y="1515271"/>
            <a:ext cx="3492501" cy="2324101"/>
          </a:xfrm>
          <a:prstGeom prst="rect">
            <a:avLst/>
          </a:prstGeom>
          <a:ln w="12700">
            <a:miter lim="400000"/>
          </a:ln>
        </p:spPr>
      </p:pic>
      <p:sp>
        <p:nvSpPr>
          <p:cNvPr id="155" name="https://www.youtube.com/watch?v=HFczY424GJ4"/>
          <p:cNvSpPr txBox="1"/>
          <p:nvPr/>
        </p:nvSpPr>
        <p:spPr>
          <a:xfrm>
            <a:off x="2279503" y="7910170"/>
            <a:ext cx="7410908"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https://www.youtube.com/watch?v=HFczY424GJ4</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7" name="6. OpenOffice…"/>
          <p:cNvSpPr txBox="1"/>
          <p:nvPr>
            <p:ph type="body" idx="4294967295"/>
          </p:nvPr>
        </p:nvSpPr>
        <p:spPr>
          <a:prstGeom prst="rect">
            <a:avLst/>
          </a:prstGeom>
        </p:spPr>
        <p:txBody>
          <a:bodyPr/>
          <a:lstStyle/>
          <a:p>
            <a:pPr marL="0" indent="0" defTabSz="457200">
              <a:spcBef>
                <a:spcPts val="0"/>
              </a:spcBef>
              <a:buSzTx/>
              <a:buNone/>
              <a:defRPr b="1" sz="1760">
                <a:solidFill>
                  <a:srgbClr val="2B2F32"/>
                </a:solidFill>
                <a:latin typeface="Helvetica"/>
                <a:ea typeface="Helvetica"/>
                <a:cs typeface="Helvetica"/>
                <a:sym typeface="Helvetica"/>
              </a:defRPr>
            </a:pPr>
            <a:r>
              <a:t>6. OpenOffice</a:t>
            </a:r>
          </a:p>
          <a:p>
            <a:pPr marL="0" indent="0" defTabSz="457200">
              <a:spcBef>
                <a:spcPts val="0"/>
              </a:spcBef>
              <a:buSzTx/>
              <a:buNone/>
              <a:defRPr sz="1600">
                <a:solidFill>
                  <a:srgbClr val="404040"/>
                </a:solidFill>
                <a:latin typeface="Helvetica"/>
                <a:ea typeface="Helvetica"/>
                <a:cs typeface="Helvetica"/>
                <a:sym typeface="Helvetica"/>
              </a:defRPr>
            </a:pPr>
            <a:r>
              <a:rPr u="sng">
                <a:solidFill>
                  <a:srgbClr val="4E99C0"/>
                </a:solidFill>
                <a:uFill>
                  <a:solidFill>
                    <a:srgbClr val="4E99C0"/>
                  </a:solidFill>
                </a:uFill>
                <a:hlinkClick r:id="rId2" invalidUrl="" action="" tgtFrame="" tooltip="" history="1" highlightClick="0" endSnd="0"/>
              </a:rPr>
              <a:t>Open Office</a:t>
            </a:r>
            <a:r>
              <a:t> was het eerste gratis serieuze alternatief voor Microsofts pakket, maar de afgelopen jaren heeft het webdiensten als die van Google en fork LibreOffice voor zich moeten laten gaan. Het heeft dezelfde basisprogramma's als zijn fork, zoals tekstverwerker Write en spreadsheetsoftware Calc.</a:t>
            </a:r>
          </a:p>
          <a:p>
            <a:pPr marL="0" indent="0" defTabSz="457200">
              <a:spcBef>
                <a:spcPts val="0"/>
              </a:spcBef>
              <a:buSzTx/>
              <a:buNone/>
              <a:defRPr sz="1200">
                <a:solidFill>
                  <a:srgbClr val="5A5A5A"/>
                </a:solidFill>
                <a:latin typeface="Helvetica"/>
                <a:ea typeface="Helvetica"/>
                <a:cs typeface="Helvetica"/>
                <a:sym typeface="Helvetica"/>
              </a:defRPr>
            </a:pPr>
          </a:p>
          <a:p>
            <a:pPr marL="0" indent="0" defTabSz="457200">
              <a:spcBef>
                <a:spcPts val="0"/>
              </a:spcBef>
              <a:buSzTx/>
              <a:buNone/>
              <a:defRPr sz="1200">
                <a:solidFill>
                  <a:srgbClr val="5A5A5A"/>
                </a:solidFill>
                <a:latin typeface="Helvetica"/>
                <a:ea typeface="Helvetica"/>
                <a:cs typeface="Helvetica"/>
                <a:sym typeface="Helvetica"/>
              </a:defRPr>
            </a:pPr>
          </a:p>
          <a:p>
            <a:pPr marL="0" indent="0" defTabSz="457200">
              <a:spcBef>
                <a:spcPts val="0"/>
              </a:spcBef>
              <a:buSzTx/>
              <a:buNone/>
              <a:defRPr sz="1600">
                <a:solidFill>
                  <a:srgbClr val="404040"/>
                </a:solidFill>
                <a:latin typeface="Helvetica"/>
                <a:ea typeface="Helvetica"/>
                <a:cs typeface="Helvetica"/>
                <a:sym typeface="Helvetica"/>
              </a:defRPr>
            </a:pPr>
            <a:r>
              <a:t>Als je met Microsoft-documenten wilt werken en niets tegen een ietwat gedateerde interface hebt, heeft Open Office wat je zoekt. Er zit veel functionaliteit in voor het opmaken van Microsoft-documenten die compatibel zijn met die van andere gebruikers. Maar als je samen wilt werken met meerdere gebruikers aan dezelfde documenten, zijn er alternatieven die dit veel makkelijker maken.</a:t>
            </a:r>
          </a:p>
        </p:txBody>
      </p:sp>
      <p:pic>
        <p:nvPicPr>
          <p:cNvPr id="158" name="images-2.png" descr="images-2.png"/>
          <p:cNvPicPr>
            <a:picLocks noChangeAspect="1"/>
          </p:cNvPicPr>
          <p:nvPr/>
        </p:nvPicPr>
        <p:blipFill>
          <a:blip r:embed="rId3">
            <a:extLst/>
          </a:blip>
          <a:stretch>
            <a:fillRect/>
          </a:stretch>
        </p:blipFill>
        <p:spPr>
          <a:xfrm>
            <a:off x="3882850" y="1307770"/>
            <a:ext cx="4686301" cy="1727201"/>
          </a:xfrm>
          <a:prstGeom prst="rect">
            <a:avLst/>
          </a:prstGeom>
          <a:ln w="12700">
            <a:miter lim="400000"/>
          </a:ln>
        </p:spPr>
      </p:pic>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0" name="Open office"/>
          <p:cNvSpPr txBox="1"/>
          <p:nvPr>
            <p:ph type="title" idx="4294967295"/>
          </p:nvPr>
        </p:nvSpPr>
        <p:spPr>
          <a:prstGeom prst="rect">
            <a:avLst/>
          </a:prstGeom>
        </p:spPr>
        <p:txBody>
          <a:bodyPr/>
          <a:lstStyle/>
          <a:p>
            <a:pPr/>
            <a:r>
              <a:t>Open office</a:t>
            </a:r>
          </a:p>
        </p:txBody>
      </p:sp>
      <p:pic>
        <p:nvPicPr>
          <p:cNvPr id="161" name="excel.jpg" descr="excel.jpg"/>
          <p:cNvPicPr>
            <a:picLocks noChangeAspect="1"/>
          </p:cNvPicPr>
          <p:nvPr/>
        </p:nvPicPr>
        <p:blipFill>
          <a:blip r:embed="rId2">
            <a:extLst/>
          </a:blip>
          <a:stretch>
            <a:fillRect/>
          </a:stretch>
        </p:blipFill>
        <p:spPr>
          <a:xfrm>
            <a:off x="6636185" y="5686232"/>
            <a:ext cx="1982056" cy="1109952"/>
          </a:xfrm>
          <a:prstGeom prst="rect">
            <a:avLst/>
          </a:prstGeom>
          <a:ln w="12700">
            <a:miter lim="400000"/>
          </a:ln>
        </p:spPr>
      </p:pic>
      <p:pic>
        <p:nvPicPr>
          <p:cNvPr id="162" name="calc.jpg" descr="calc.jpg"/>
          <p:cNvPicPr>
            <a:picLocks noChangeAspect="1"/>
          </p:cNvPicPr>
          <p:nvPr/>
        </p:nvPicPr>
        <p:blipFill>
          <a:blip r:embed="rId3">
            <a:extLst/>
          </a:blip>
          <a:stretch>
            <a:fillRect/>
          </a:stretch>
        </p:blipFill>
        <p:spPr>
          <a:xfrm>
            <a:off x="2859208" y="5152507"/>
            <a:ext cx="1947617" cy="1947617"/>
          </a:xfrm>
          <a:prstGeom prst="rect">
            <a:avLst/>
          </a:prstGeom>
          <a:ln w="12700">
            <a:miter lim="400000"/>
          </a:ln>
        </p:spPr>
      </p:pic>
      <p:pic>
        <p:nvPicPr>
          <p:cNvPr id="163" name="word.jpg" descr="word.jpg"/>
          <p:cNvPicPr>
            <a:picLocks noChangeAspect="1"/>
          </p:cNvPicPr>
          <p:nvPr/>
        </p:nvPicPr>
        <p:blipFill>
          <a:blip r:embed="rId4">
            <a:extLst/>
          </a:blip>
          <a:stretch>
            <a:fillRect/>
          </a:stretch>
        </p:blipFill>
        <p:spPr>
          <a:xfrm>
            <a:off x="6568077" y="2443383"/>
            <a:ext cx="2118272" cy="1518761"/>
          </a:xfrm>
          <a:prstGeom prst="rect">
            <a:avLst/>
          </a:prstGeom>
          <a:ln w="12700">
            <a:miter lim="400000"/>
          </a:ln>
        </p:spPr>
      </p:pic>
      <p:pic>
        <p:nvPicPr>
          <p:cNvPr id="164" name="writer.jpg" descr="writer.jpg"/>
          <p:cNvPicPr>
            <a:picLocks noChangeAspect="1"/>
          </p:cNvPicPr>
          <p:nvPr/>
        </p:nvPicPr>
        <p:blipFill>
          <a:blip r:embed="rId5">
            <a:extLst/>
          </a:blip>
          <a:stretch>
            <a:fillRect/>
          </a:stretch>
        </p:blipFill>
        <p:spPr>
          <a:xfrm>
            <a:off x="2961122" y="2342738"/>
            <a:ext cx="1856223" cy="1856223"/>
          </a:xfrm>
          <a:prstGeom prst="rect">
            <a:avLst/>
          </a:prstGeom>
          <a:ln w="12700">
            <a:miter lim="400000"/>
          </a:ln>
        </p:spPr>
      </p:pic>
      <p:pic>
        <p:nvPicPr>
          <p:cNvPr id="165" name="PP.jpg" descr="PP.jpg"/>
          <p:cNvPicPr>
            <a:picLocks noChangeAspect="1"/>
          </p:cNvPicPr>
          <p:nvPr/>
        </p:nvPicPr>
        <p:blipFill>
          <a:blip r:embed="rId6">
            <a:extLst/>
          </a:blip>
          <a:stretch>
            <a:fillRect/>
          </a:stretch>
        </p:blipFill>
        <p:spPr>
          <a:xfrm>
            <a:off x="7061196" y="7869432"/>
            <a:ext cx="1457229" cy="1399958"/>
          </a:xfrm>
          <a:prstGeom prst="rect">
            <a:avLst/>
          </a:prstGeom>
          <a:ln w="12700">
            <a:miter lim="400000"/>
          </a:ln>
        </p:spPr>
      </p:pic>
      <p:pic>
        <p:nvPicPr>
          <p:cNvPr id="166" name="pres.jpg" descr="pres.jpg"/>
          <p:cNvPicPr>
            <a:picLocks noChangeAspect="1"/>
          </p:cNvPicPr>
          <p:nvPr/>
        </p:nvPicPr>
        <p:blipFill>
          <a:blip r:embed="rId7">
            <a:extLst/>
          </a:blip>
          <a:stretch>
            <a:fillRect/>
          </a:stretch>
        </p:blipFill>
        <p:spPr>
          <a:prstGeom prst="rect">
            <a:avLst/>
          </a:prstGeom>
          <a:ln w="12700">
            <a:miter lim="400000"/>
          </a:ln>
        </p:spPr>
      </p:pic>
      <p:pic>
        <p:nvPicPr>
          <p:cNvPr id="167" name="pres.jpg" descr="pres.jpg"/>
          <p:cNvPicPr>
            <a:picLocks noChangeAspect="1"/>
          </p:cNvPicPr>
          <p:nvPr/>
        </p:nvPicPr>
        <p:blipFill>
          <a:blip r:embed="rId7">
            <a:extLst/>
          </a:blip>
          <a:stretch>
            <a:fillRect/>
          </a:stretch>
        </p:blipFill>
        <p:spPr>
          <a:xfrm>
            <a:off x="3132807" y="7870564"/>
            <a:ext cx="1512852" cy="1512852"/>
          </a:xfrm>
          <a:prstGeom prst="rect">
            <a:avLst/>
          </a:prstGeom>
          <a:ln w="12700">
            <a:miter lim="400000"/>
          </a:ln>
        </p:spPr>
      </p:pic>
      <p:sp>
        <p:nvSpPr>
          <p:cNvPr id="168" name="writer"/>
          <p:cNvSpPr txBox="1"/>
          <p:nvPr/>
        </p:nvSpPr>
        <p:spPr>
          <a:xfrm>
            <a:off x="3574418" y="4358159"/>
            <a:ext cx="960425"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writer</a:t>
            </a:r>
          </a:p>
        </p:txBody>
      </p:sp>
      <p:sp>
        <p:nvSpPr>
          <p:cNvPr id="169" name="word"/>
          <p:cNvSpPr txBox="1"/>
          <p:nvPr/>
        </p:nvSpPr>
        <p:spPr>
          <a:xfrm>
            <a:off x="7102035" y="4358159"/>
            <a:ext cx="847955"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word</a:t>
            </a:r>
          </a:p>
        </p:txBody>
      </p:sp>
      <p:sp>
        <p:nvSpPr>
          <p:cNvPr id="170" name="calc"/>
          <p:cNvSpPr txBox="1"/>
          <p:nvPr/>
        </p:nvSpPr>
        <p:spPr>
          <a:xfrm>
            <a:off x="3632484" y="7140887"/>
            <a:ext cx="717805"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calc</a:t>
            </a:r>
          </a:p>
        </p:txBody>
      </p:sp>
      <p:sp>
        <p:nvSpPr>
          <p:cNvPr id="171" name="excel"/>
          <p:cNvSpPr txBox="1"/>
          <p:nvPr/>
        </p:nvSpPr>
        <p:spPr>
          <a:xfrm>
            <a:off x="7349069" y="6838722"/>
            <a:ext cx="881483"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excel</a:t>
            </a:r>
          </a:p>
        </p:txBody>
      </p:sp>
      <p:sp>
        <p:nvSpPr>
          <p:cNvPr id="172" name="impress"/>
          <p:cNvSpPr txBox="1"/>
          <p:nvPr/>
        </p:nvSpPr>
        <p:spPr>
          <a:xfrm>
            <a:off x="3067920" y="9354420"/>
            <a:ext cx="1270712"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impress</a:t>
            </a:r>
          </a:p>
        </p:txBody>
      </p:sp>
      <p:sp>
        <p:nvSpPr>
          <p:cNvPr id="173" name="Powerpoint"/>
          <p:cNvSpPr txBox="1"/>
          <p:nvPr/>
        </p:nvSpPr>
        <p:spPr>
          <a:xfrm>
            <a:off x="6823441" y="9319285"/>
            <a:ext cx="1784605"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Powerpoint</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5" name="Apache OpenOffice Calc…"/>
          <p:cNvSpPr txBox="1"/>
          <p:nvPr>
            <p:ph type="body" idx="4294967295"/>
          </p:nvPr>
        </p:nvSpPr>
        <p:spPr>
          <a:prstGeom prst="rect">
            <a:avLst/>
          </a:prstGeom>
        </p:spPr>
        <p:txBody>
          <a:bodyPr/>
          <a:lstStyle/>
          <a:p>
            <a:pPr marL="0" indent="0" defTabSz="406908">
              <a:spcBef>
                <a:spcPts val="0"/>
              </a:spcBef>
              <a:buSzTx/>
              <a:buNone/>
              <a:defRPr sz="1993">
                <a:solidFill>
                  <a:srgbClr val="333333"/>
                </a:solidFill>
                <a:latin typeface="Helvetica"/>
                <a:ea typeface="Helvetica"/>
                <a:cs typeface="Helvetica"/>
                <a:sym typeface="Helvetica"/>
              </a:defRPr>
            </a:pPr>
            <a:r>
              <a:t>Apache OpenOffice Calc</a:t>
            </a:r>
          </a:p>
          <a:p>
            <a:pPr marL="0" indent="0" defTabSz="406908">
              <a:spcBef>
                <a:spcPts val="0"/>
              </a:spcBef>
              <a:buSzTx/>
              <a:buNone/>
              <a:defRPr sz="1424">
                <a:solidFill>
                  <a:srgbClr val="107EC0"/>
                </a:solidFill>
                <a:latin typeface="Helvetica"/>
                <a:ea typeface="Helvetica"/>
                <a:cs typeface="Helvetica"/>
                <a:sym typeface="Helvetica"/>
              </a:defRPr>
            </a:pPr>
            <a:endParaRPr>
              <a:solidFill>
                <a:srgbClr val="333333"/>
              </a:solidFill>
            </a:endParaRPr>
          </a:p>
          <a:p>
            <a:pPr marL="0" indent="0" defTabSz="406908">
              <a:spcBef>
                <a:spcPts val="0"/>
              </a:spcBef>
              <a:buSzTx/>
              <a:buNone/>
              <a:defRPr i="1" sz="1424">
                <a:solidFill>
                  <a:srgbClr val="333333"/>
                </a:solidFill>
                <a:latin typeface="Helvetica"/>
                <a:ea typeface="Helvetica"/>
                <a:cs typeface="Helvetica"/>
                <a:sym typeface="Helvetica"/>
              </a:defRPr>
            </a:pPr>
            <a:r>
              <a:t>Het werkblad voor elke toepassing</a:t>
            </a:r>
            <a:endParaRPr i="0"/>
          </a:p>
          <a:p>
            <a:pPr marL="0" indent="0" defTabSz="406908">
              <a:spcBef>
                <a:spcPts val="0"/>
              </a:spcBef>
              <a:buSzTx/>
              <a:buNone/>
              <a:defRPr sz="1424">
                <a:solidFill>
                  <a:srgbClr val="333333"/>
                </a:solidFill>
                <a:latin typeface="Helvetica"/>
                <a:ea typeface="Helvetica"/>
                <a:cs typeface="Helvetica"/>
                <a:sym typeface="Helvetica"/>
              </a:defRPr>
            </a:pPr>
            <a:r>
              <a:rPr b="1"/>
              <a:t>Calc</a:t>
            </a:r>
            <a:r>
              <a:t> is het werkbladprogramma dat u altijd al wilde. Nieuwkomers vinden het intuïtief en makkelijk te leren; professionele dataminers en getallenkrakers zullen de uitgebreide reeks geavanceerde functies waarderen.</a:t>
            </a:r>
          </a:p>
          <a:p>
            <a:pPr marL="0" indent="0" defTabSz="406908">
              <a:spcBef>
                <a:spcPts val="0"/>
              </a:spcBef>
              <a:buSzTx/>
              <a:buNone/>
              <a:defRPr sz="1424">
                <a:solidFill>
                  <a:srgbClr val="333333"/>
                </a:solidFill>
                <a:latin typeface="Helvetica"/>
                <a:ea typeface="Helvetica"/>
                <a:cs typeface="Helvetica"/>
                <a:sym typeface="Helvetica"/>
              </a:defRPr>
            </a:pPr>
            <a:r>
              <a:t>Geavanceerde </a:t>
            </a:r>
            <a:r>
              <a:rPr i="1"/>
              <a:t>Draaitabel</a:t>
            </a:r>
            <a:r>
              <a:t>-technologie vereenvoudigt het binnenhalen van ruwe gegevens uit zakelijke databases; maak kruistabellen, samenvattingen, en zet het om in betekenisvolle informatie.</a:t>
            </a:r>
          </a:p>
          <a:p>
            <a:pPr marL="0" indent="0" defTabSz="406908">
              <a:spcBef>
                <a:spcPts val="0"/>
              </a:spcBef>
              <a:buSzTx/>
              <a:buNone/>
              <a:defRPr sz="1424">
                <a:solidFill>
                  <a:srgbClr val="333333"/>
                </a:solidFill>
                <a:latin typeface="Helvetica"/>
                <a:ea typeface="Helvetica"/>
                <a:cs typeface="Helvetica"/>
                <a:sym typeface="Helvetica"/>
              </a:defRPr>
            </a:pPr>
            <a:r>
              <a:rPr i="1"/>
              <a:t>Formules in natuurlijke taal</a:t>
            </a:r>
            <a:r>
              <a:t> laten u formules invoeren met woorden (b.v. "verkopen - kosten").</a:t>
            </a:r>
          </a:p>
          <a:p>
            <a:pPr marL="0" indent="0" defTabSz="406908">
              <a:spcBef>
                <a:spcPts val="0"/>
              </a:spcBef>
              <a:buSzTx/>
              <a:buNone/>
              <a:defRPr sz="1424">
                <a:solidFill>
                  <a:srgbClr val="333333"/>
                </a:solidFill>
                <a:latin typeface="Helvetica"/>
                <a:ea typeface="Helvetica"/>
                <a:cs typeface="Helvetica"/>
                <a:sym typeface="Helvetica"/>
              </a:defRPr>
            </a:pPr>
            <a:r>
              <a:t>De </a:t>
            </a:r>
            <a:r>
              <a:rPr i="1"/>
              <a:t>Intelligente Somknop</a:t>
            </a:r>
            <a:r>
              <a:t> voegt afhankelijk van de context automatisch een somfunctie of een subtotaal in.</a:t>
            </a:r>
          </a:p>
          <a:p>
            <a:pPr marL="0" indent="0" defTabSz="406908">
              <a:spcBef>
                <a:spcPts val="0"/>
              </a:spcBef>
              <a:buSzTx/>
              <a:buNone/>
              <a:defRPr sz="1424">
                <a:solidFill>
                  <a:srgbClr val="333333"/>
                </a:solidFill>
                <a:latin typeface="Helvetica"/>
                <a:ea typeface="Helvetica"/>
                <a:cs typeface="Helvetica"/>
                <a:sym typeface="Helvetica"/>
              </a:defRPr>
            </a:pPr>
            <a:r>
              <a:rPr i="1"/>
              <a:t>Assistenten</a:t>
            </a:r>
            <a:r>
              <a:t> begeleiden u bij het kiezen en gebruiken van een uitgebreid assortiment van geavanceerde werkblad-functies, of </a:t>
            </a:r>
            <a:r>
              <a:rPr u="sng">
                <a:solidFill>
                  <a:srgbClr val="107EC0"/>
                </a:solidFill>
                <a:uFill>
                  <a:solidFill>
                    <a:srgbClr val="107EC0"/>
                  </a:solidFill>
                </a:uFill>
                <a:hlinkClick r:id="rId2" invalidUrl="" action="" tgtFrame="" tooltip="" history="1" highlightClick="0" endSnd="0"/>
              </a:rPr>
              <a:t>download sjablonen</a:t>
            </a:r>
            <a:r>
              <a:t> van onze website met Extensies voor kant-en-klare werkblad-oplossingen.</a:t>
            </a:r>
          </a:p>
          <a:p>
            <a:pPr marL="0" indent="0" defTabSz="406908">
              <a:spcBef>
                <a:spcPts val="0"/>
              </a:spcBef>
              <a:buSzTx/>
              <a:buNone/>
              <a:defRPr sz="1424">
                <a:solidFill>
                  <a:srgbClr val="333333"/>
                </a:solidFill>
                <a:latin typeface="Helvetica"/>
                <a:ea typeface="Helvetica"/>
                <a:cs typeface="Helvetica"/>
                <a:sym typeface="Helvetica"/>
              </a:defRPr>
            </a:pPr>
            <a:r>
              <a:rPr i="1"/>
              <a:t>Stijlen en Opmaak</a:t>
            </a:r>
            <a:r>
              <a:t> maken het eenvoudig om flexibele opmaakopties op cellen toe te passen, inclusief vrij draaibare inhoud, sjablonen, achtergronden, randen en nog veel meer. Dankzij </a:t>
            </a:r>
            <a:r>
              <a:rPr i="1"/>
              <a:t>sjablonen</a:t>
            </a:r>
            <a:r>
              <a:t> met ingebouwde functionaliteit kunt u uw eigen werkblad-expert zijn, zodat u zichzelf kunt concentreren op uw echte werk.</a:t>
            </a:r>
          </a:p>
          <a:p>
            <a:pPr marL="0" indent="0" defTabSz="406908">
              <a:spcBef>
                <a:spcPts val="0"/>
              </a:spcBef>
              <a:buSzTx/>
              <a:buNone/>
              <a:defRPr sz="1424">
                <a:solidFill>
                  <a:srgbClr val="333333"/>
                </a:solidFill>
                <a:latin typeface="Helvetica"/>
                <a:ea typeface="Helvetica"/>
                <a:cs typeface="Helvetica"/>
                <a:sym typeface="Helvetica"/>
              </a:defRPr>
            </a:pPr>
            <a:r>
              <a:rPr i="1"/>
              <a:t>Scenario Manager</a:t>
            </a:r>
            <a:r>
              <a:t> staat "wat als ..." analyses toe met één druk op de toets - b.v. voor het vergelijken van winst voor hoge / gemiddelde / lage verkoopvoospellingen.</a:t>
            </a:r>
          </a:p>
          <a:p>
            <a:pPr marL="0" indent="0" defTabSz="406908">
              <a:spcBef>
                <a:spcPts val="0"/>
              </a:spcBef>
              <a:buSzTx/>
              <a:buNone/>
              <a:defRPr sz="1424">
                <a:solidFill>
                  <a:srgbClr val="333333"/>
                </a:solidFill>
                <a:latin typeface="Helvetica"/>
                <a:ea typeface="Helvetica"/>
                <a:cs typeface="Helvetica"/>
                <a:sym typeface="Helvetica"/>
              </a:defRPr>
            </a:pPr>
            <a:r>
              <a:t>Het onderdeel </a:t>
            </a:r>
            <a:r>
              <a:rPr i="1"/>
              <a:t>solver</a:t>
            </a:r>
            <a:r>
              <a:t> in Calc maakt het oplossen van optimalisatie problemen mogelijk waar de optimale waarde van een bepaalde werkbladcel moet worden berekend op basis van beperkingen in andere cellen.</a:t>
            </a:r>
          </a:p>
          <a:p>
            <a:pPr marL="0" indent="0" defTabSz="406908">
              <a:spcBef>
                <a:spcPts val="0"/>
              </a:spcBef>
              <a:buSzTx/>
              <a:buNone/>
              <a:defRPr sz="1424">
                <a:solidFill>
                  <a:srgbClr val="333333"/>
                </a:solidFill>
                <a:latin typeface="Helvetica"/>
                <a:ea typeface="Helvetica"/>
                <a:cs typeface="Helvetica"/>
                <a:sym typeface="Helvetica"/>
              </a:defRPr>
            </a:pPr>
            <a:r>
              <a:t>Moedig samenwerking in werkbladen aan met behulp van de ondersteuning voor meerdere gebruikers in </a:t>
            </a:r>
            <a:r>
              <a:rPr b="1"/>
              <a:t>Calc</a:t>
            </a:r>
            <a:r>
              <a:t>. Door een werkblad te delen kunnen andere gebruikers eenvoudig hun gegevens toevoegen aan het werklbad. De eigenaar van het werkblad kan de nieuwe gegevens dan eenvoudig integreren met een paar muisklikken. Deze samenwerkingsfunctie helpt bij het voorkomen van invoerconflicten.</a:t>
            </a:r>
          </a:p>
          <a:p>
            <a:pPr marL="0" indent="0" defTabSz="406908">
              <a:spcBef>
                <a:spcPts val="0"/>
              </a:spcBef>
              <a:buSzTx/>
              <a:buNone/>
              <a:defRPr sz="1424">
                <a:solidFill>
                  <a:srgbClr val="333333"/>
                </a:solidFill>
                <a:latin typeface="Helvetica"/>
                <a:ea typeface="Helvetica"/>
                <a:cs typeface="Helvetica"/>
                <a:sym typeface="Helvetica"/>
              </a:defRPr>
            </a:pPr>
            <a:r>
              <a:t>Bewaar je werkbladen in het OpenDocument formaat, de nieuwe internationale standaard voor kantoordocumenten. Dit op XML gebaseerderde formaat betekend dat u niet gebonden bent aan </a:t>
            </a:r>
            <a:r>
              <a:rPr b="1"/>
              <a:t>Calc</a:t>
            </a:r>
            <a:r>
              <a:t>. U kunt uw werkbladen openen vanuit elk softwarepakket met ondersteuning voor het OpenDocument-formaat.</a:t>
            </a:r>
          </a:p>
          <a:p>
            <a:pPr marL="0" indent="0" defTabSz="406908">
              <a:spcBef>
                <a:spcPts val="0"/>
              </a:spcBef>
              <a:buSzTx/>
              <a:buNone/>
              <a:defRPr sz="1424">
                <a:solidFill>
                  <a:srgbClr val="333333"/>
                </a:solidFill>
                <a:latin typeface="Helvetica"/>
                <a:ea typeface="Helvetica"/>
                <a:cs typeface="Helvetica"/>
                <a:sym typeface="Helvetica"/>
              </a:defRPr>
            </a:pPr>
            <a:r>
              <a:t>Natuurlijk heeft u de mogelijkheid om uw oude Microsoft Excel werkbladen te gebruiken, of om uw werk op te slaan in Excel-formaat voor verzending aan mensen die nog altijd vastzitten aan het gebruik van Microsoft producten. Gebruik Portable Document Format (.pdf) als ze alleen uw resultaten willen zien - het is niet nodig hiervoor aanvullende software te kopen. Sinds versie 3.0, kan </a:t>
            </a:r>
            <a:r>
              <a:rPr b="1"/>
              <a:t>Calc</a:t>
            </a:r>
            <a:r>
              <a:t> .xlsx-bestanden lezen die gemaakt zijn met Microsoft Office 2007 of Microsoft Office 2008 voor Mac OS X.</a:t>
            </a:r>
          </a:p>
        </p:txBody>
      </p:sp>
      <p:pic>
        <p:nvPicPr>
          <p:cNvPr id="176" name="calc.png" descr="calc.png"/>
          <p:cNvPicPr>
            <a:picLocks noChangeAspect="1"/>
          </p:cNvPicPr>
          <p:nvPr/>
        </p:nvPicPr>
        <p:blipFill>
          <a:blip r:embed="rId3">
            <a:extLst/>
          </a:blip>
          <a:stretch>
            <a:fillRect/>
          </a:stretch>
        </p:blipFill>
        <p:spPr>
          <a:xfrm>
            <a:off x="5073650" y="291971"/>
            <a:ext cx="2857500" cy="1917701"/>
          </a:xfrm>
          <a:prstGeom prst="rect">
            <a:avLst/>
          </a:prstGeom>
          <a:ln w="12700">
            <a:miter lim="400000"/>
          </a:ln>
        </p:spPr>
      </p:pic>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8" name="Apache OpenOffice Writer…"/>
          <p:cNvSpPr txBox="1"/>
          <p:nvPr>
            <p:ph type="body" idx="4294967295"/>
          </p:nvPr>
        </p:nvSpPr>
        <p:spPr>
          <a:prstGeom prst="rect">
            <a:avLst/>
          </a:prstGeom>
        </p:spPr>
        <p:txBody>
          <a:bodyPr/>
          <a:lstStyle/>
          <a:p>
            <a:pPr marL="0" indent="0" defTabSz="352043">
              <a:spcBef>
                <a:spcPts val="0"/>
              </a:spcBef>
              <a:buSzTx/>
              <a:buNone/>
              <a:defRPr sz="1724">
                <a:solidFill>
                  <a:srgbClr val="333333"/>
                </a:solidFill>
                <a:latin typeface="Helvetica"/>
                <a:ea typeface="Helvetica"/>
                <a:cs typeface="Helvetica"/>
                <a:sym typeface="Helvetica"/>
              </a:defRPr>
            </a:pPr>
            <a:r>
              <a:t>Apache OpenOffice Writer</a:t>
            </a:r>
          </a:p>
          <a:p>
            <a:pPr marL="0" indent="0" defTabSz="352043">
              <a:spcBef>
                <a:spcPts val="0"/>
              </a:spcBef>
              <a:buSzTx/>
              <a:buNone/>
              <a:defRPr sz="1232">
                <a:solidFill>
                  <a:srgbClr val="107EC0"/>
                </a:solidFill>
                <a:latin typeface="Helvetica"/>
                <a:ea typeface="Helvetica"/>
                <a:cs typeface="Helvetica"/>
                <a:sym typeface="Helvetica"/>
              </a:defRPr>
            </a:pPr>
            <a:endParaRPr>
              <a:solidFill>
                <a:srgbClr val="333333"/>
              </a:solidFill>
            </a:endParaRPr>
          </a:p>
          <a:p>
            <a:pPr marL="0" indent="0" defTabSz="352043">
              <a:spcBef>
                <a:spcPts val="0"/>
              </a:spcBef>
              <a:buSzTx/>
              <a:buNone/>
              <a:defRPr i="1" sz="1232">
                <a:solidFill>
                  <a:srgbClr val="333333"/>
                </a:solidFill>
                <a:latin typeface="Helvetica"/>
                <a:ea typeface="Helvetica"/>
                <a:cs typeface="Helvetica"/>
                <a:sym typeface="Helvetica"/>
              </a:defRPr>
            </a:pPr>
            <a:r>
              <a:t>Voor al uw documenten</a:t>
            </a:r>
            <a:endParaRPr i="0"/>
          </a:p>
          <a:p>
            <a:pPr marL="0" indent="0" defTabSz="352043">
              <a:spcBef>
                <a:spcPts val="0"/>
              </a:spcBef>
              <a:buSzTx/>
              <a:buNone/>
              <a:defRPr sz="1232">
                <a:solidFill>
                  <a:srgbClr val="333333"/>
                </a:solidFill>
                <a:latin typeface="Helvetica"/>
                <a:ea typeface="Helvetica"/>
                <a:cs typeface="Helvetica"/>
                <a:sym typeface="Helvetica"/>
              </a:defRPr>
            </a:pPr>
            <a:r>
              <a:rPr b="1"/>
              <a:t>Writer</a:t>
            </a:r>
            <a:r>
              <a:t> heeft alles wat je mag verwachten van een moderne, volledig uitgeruste tekstverwerker of desktop publisher.</a:t>
            </a:r>
          </a:p>
          <a:p>
            <a:pPr marL="0" indent="0" defTabSz="352043">
              <a:spcBef>
                <a:spcPts val="0"/>
              </a:spcBef>
              <a:buSzTx/>
              <a:buNone/>
              <a:defRPr sz="1232">
                <a:solidFill>
                  <a:srgbClr val="333333"/>
                </a:solidFill>
                <a:latin typeface="Helvetica"/>
                <a:ea typeface="Helvetica"/>
                <a:cs typeface="Helvetica"/>
                <a:sym typeface="Helvetica"/>
              </a:defRPr>
            </a:pPr>
            <a:r>
              <a:t>Het is eenvoudig genoeg voor een snel memo en krachtig genoeg om complete boeken te schrijven met inhoudsopgave, diagrammen, index, etc. U kunt zich volledig concentreren op uw boodschap - terwijl </a:t>
            </a:r>
            <a:r>
              <a:rPr b="1"/>
              <a:t>Writer</a:t>
            </a:r>
            <a:r>
              <a:t> zorgt dat het er goed uit ziet.</a:t>
            </a:r>
          </a:p>
          <a:p>
            <a:pPr marL="0" indent="0" defTabSz="352043">
              <a:spcBef>
                <a:spcPts val="0"/>
              </a:spcBef>
              <a:buSzTx/>
              <a:buNone/>
              <a:defRPr sz="1232">
                <a:solidFill>
                  <a:srgbClr val="333333"/>
                </a:solidFill>
                <a:latin typeface="Helvetica"/>
                <a:ea typeface="Helvetica"/>
                <a:cs typeface="Helvetica"/>
                <a:sym typeface="Helvetica"/>
              </a:defRPr>
            </a:pPr>
            <a:r>
              <a:t>De </a:t>
            </a:r>
            <a:r>
              <a:rPr i="1"/>
              <a:t>Assistenten</a:t>
            </a:r>
            <a:r>
              <a:t> nemen al het gedoe uit handen bij het schrijven van standaarddocumenten zoals brieven, faxen, agenda's, notulen, of bij het uitvoeren van meer complexe taken zoals standaardbrieven. U kunt natuurlijk ook uw eigen sjablonen maken, of </a:t>
            </a:r>
            <a:r>
              <a:rPr u="sng">
                <a:solidFill>
                  <a:srgbClr val="107EC0"/>
                </a:solidFill>
                <a:uFill>
                  <a:solidFill>
                    <a:srgbClr val="107EC0"/>
                  </a:solidFill>
                </a:uFill>
                <a:hlinkClick r:id="rId2" invalidUrl="" action="" tgtFrame="" tooltip="" history="1" highlightClick="0" endSnd="0"/>
              </a:rPr>
              <a:t>sjablonen downloaden</a:t>
            </a:r>
            <a:r>
              <a:t> uit onze Extensies.</a:t>
            </a:r>
          </a:p>
          <a:p>
            <a:pPr marL="0" indent="0" defTabSz="352043">
              <a:spcBef>
                <a:spcPts val="0"/>
              </a:spcBef>
              <a:buSzTx/>
              <a:buNone/>
              <a:defRPr sz="1232">
                <a:solidFill>
                  <a:srgbClr val="333333"/>
                </a:solidFill>
                <a:latin typeface="Helvetica"/>
                <a:ea typeface="Helvetica"/>
                <a:cs typeface="Helvetica"/>
                <a:sym typeface="Helvetica"/>
              </a:defRPr>
            </a:pPr>
            <a:r>
              <a:rPr i="1"/>
              <a:t>Stijlen en Opmaak</a:t>
            </a:r>
            <a:r>
              <a:t> leggen de krachtige mogelijkheden van stijlen in de handen van elke gebruiker.</a:t>
            </a:r>
          </a:p>
          <a:p>
            <a:pPr marL="0" indent="0" defTabSz="352043">
              <a:spcBef>
                <a:spcPts val="0"/>
              </a:spcBef>
              <a:buSzTx/>
              <a:buNone/>
              <a:defRPr sz="1232">
                <a:solidFill>
                  <a:srgbClr val="333333"/>
                </a:solidFill>
                <a:latin typeface="Helvetica"/>
                <a:ea typeface="Helvetica"/>
                <a:cs typeface="Helvetica"/>
                <a:sym typeface="Helvetica"/>
              </a:defRPr>
            </a:pPr>
            <a:r>
              <a:t>Tackle fouten tijdens het typen met het </a:t>
            </a:r>
            <a:r>
              <a:rPr i="1"/>
              <a:t>woordenboek voor AutoCorrectie</a:t>
            </a:r>
            <a:r>
              <a:t>, waarmee uw spelling wordt gecontroleerd terwijl u typt. Als u wilt werken met meerdere talen in uw document - dan kan </a:t>
            </a:r>
            <a:r>
              <a:rPr b="1"/>
              <a:t>Writer</a:t>
            </a:r>
            <a:r>
              <a:t> dat ook aan.</a:t>
            </a:r>
          </a:p>
          <a:p>
            <a:pPr marL="0" indent="0" defTabSz="352043">
              <a:spcBef>
                <a:spcPts val="0"/>
              </a:spcBef>
              <a:buSzTx/>
              <a:buNone/>
              <a:defRPr sz="1232">
                <a:solidFill>
                  <a:srgbClr val="333333"/>
                </a:solidFill>
                <a:latin typeface="Helvetica"/>
                <a:ea typeface="Helvetica"/>
                <a:cs typeface="Helvetica"/>
                <a:sym typeface="Helvetica"/>
              </a:defRPr>
            </a:pPr>
            <a:r>
              <a:t>Verklein de inspanning van het typen met </a:t>
            </a:r>
            <a:r>
              <a:rPr i="1"/>
              <a:t>AutoAanvulling</a:t>
            </a:r>
            <a:r>
              <a:t>, die voorstellen doet voor veelvoorkomende woorden en zinnen om hetgeen u aan het typen bent aan te vullen.</a:t>
            </a:r>
          </a:p>
          <a:p>
            <a:pPr marL="0" indent="0" defTabSz="352043">
              <a:spcBef>
                <a:spcPts val="0"/>
              </a:spcBef>
              <a:buSzTx/>
              <a:buNone/>
              <a:defRPr sz="1232">
                <a:solidFill>
                  <a:srgbClr val="333333"/>
                </a:solidFill>
                <a:latin typeface="Helvetica"/>
                <a:ea typeface="Helvetica"/>
                <a:cs typeface="Helvetica"/>
                <a:sym typeface="Helvetica"/>
              </a:defRPr>
            </a:pPr>
            <a:r>
              <a:rPr i="1"/>
              <a:t>Tekstframes</a:t>
            </a:r>
            <a:r>
              <a:t> en </a:t>
            </a:r>
            <a:r>
              <a:rPr i="1"/>
              <a:t>koppelen</a:t>
            </a:r>
            <a:r>
              <a:t> geven u de mogelijkheid over te gaan tot desktop publishing taken voor nieuwsbrieven, folders, etc. helemaal opgemaakt zoal u het wil hebben.</a:t>
            </a:r>
          </a:p>
          <a:p>
            <a:pPr marL="0" indent="0" defTabSz="352043">
              <a:spcBef>
                <a:spcPts val="0"/>
              </a:spcBef>
              <a:buSzTx/>
              <a:buNone/>
              <a:defRPr sz="1232">
                <a:solidFill>
                  <a:srgbClr val="333333"/>
                </a:solidFill>
                <a:latin typeface="Helvetica"/>
                <a:ea typeface="Helvetica"/>
                <a:cs typeface="Helvetica"/>
                <a:sym typeface="Helvetica"/>
              </a:defRPr>
            </a:pPr>
            <a:r>
              <a:t>Verhoog de bruikbaarheid van uw lange, complexe documenten door een inhoudsopgave te genereren of door termen, bronvermeldingen, afbeeldingen, tabellen en andere objecten te indexeren.</a:t>
            </a:r>
          </a:p>
          <a:p>
            <a:pPr marL="0" indent="0" defTabSz="352043">
              <a:spcBef>
                <a:spcPts val="0"/>
              </a:spcBef>
              <a:buSzTx/>
              <a:buNone/>
              <a:defRPr sz="1232">
                <a:solidFill>
                  <a:srgbClr val="333333"/>
                </a:solidFill>
                <a:latin typeface="Helvetica"/>
                <a:ea typeface="Helvetica"/>
                <a:cs typeface="Helvetica"/>
                <a:sym typeface="Helvetica"/>
              </a:defRPr>
            </a:pPr>
            <a:r>
              <a:rPr b="1"/>
              <a:t>Writer</a:t>
            </a:r>
            <a:r>
              <a:t> kan ook meerdere pagina's weergeven tijdens het schrijven - ideaal voor ingewikkelde documenten of als u beschikt over een groot beeldscherm (of meerdere beeldschermen)</a:t>
            </a:r>
          </a:p>
          <a:p>
            <a:pPr marL="0" indent="0" defTabSz="352043">
              <a:spcBef>
                <a:spcPts val="0"/>
              </a:spcBef>
              <a:buSzTx/>
              <a:buNone/>
              <a:defRPr sz="1232">
                <a:solidFill>
                  <a:srgbClr val="333333"/>
                </a:solidFill>
                <a:latin typeface="Helvetica"/>
                <a:ea typeface="Helvetica"/>
                <a:cs typeface="Helvetica"/>
                <a:sym typeface="Helvetica"/>
              </a:defRPr>
            </a:pPr>
            <a:r>
              <a:t>De geavanceerde mogelijkheid voor notities geeft notities aan de zijkant van het document weer. Hierdoor zijn notities veel makkelijker te lezen. Bovendien worden notities van verschillende gebruikers weergegeven in verschillende kleuren samen met de datum en het tijdstip van de wijziging.</a:t>
            </a:r>
          </a:p>
          <a:p>
            <a:pPr marL="0" indent="0" defTabSz="352043">
              <a:spcBef>
                <a:spcPts val="0"/>
              </a:spcBef>
              <a:buSzTx/>
              <a:buNone/>
              <a:defRPr sz="1232">
                <a:solidFill>
                  <a:srgbClr val="333333"/>
                </a:solidFill>
                <a:latin typeface="Helvetica"/>
                <a:ea typeface="Helvetica"/>
                <a:cs typeface="Helvetica"/>
                <a:sym typeface="Helvetica"/>
              </a:defRPr>
            </a:pPr>
            <a:r>
              <a:t>Maak uw documenten algemeen beschikbaar op het web met de HTML-export van </a:t>
            </a:r>
            <a:r>
              <a:rPr b="1"/>
              <a:t>Writer</a:t>
            </a:r>
            <a:r>
              <a:t>, of publiceer op een wiki met behulp van export in MediaWiki-formaat. Publiceer in Portable Document Formaat (.pdf) om er zeker van de zijn dat wat u heeft geschreven, de lezer ook ziet. De mogelijkheid van exporteren naar PDF in Apache OpenOffice heeft een groot scala aan opties voor opmaak en beveiliging; zodat PDF-bestanden op maat gemaakt kunnen worden voor veel verschillende scenario's, inclusief standaard ISO PDF/A bestanden.</a:t>
            </a:r>
          </a:p>
          <a:p>
            <a:pPr marL="0" indent="0" defTabSz="352043">
              <a:spcBef>
                <a:spcPts val="0"/>
              </a:spcBef>
              <a:buSzTx/>
              <a:buNone/>
              <a:defRPr sz="1232">
                <a:solidFill>
                  <a:srgbClr val="333333"/>
                </a:solidFill>
                <a:latin typeface="Helvetica"/>
                <a:ea typeface="Helvetica"/>
                <a:cs typeface="Helvetica"/>
                <a:sym typeface="Helvetica"/>
              </a:defRPr>
            </a:pPr>
            <a:r>
              <a:t>Sla uw documenten op in het OpenDocument-formaat, de nieuwe internationale standaard voor kantoordocumenten. Dit op XML gebaseerde formaat betekent dat je niet gebonden bent aan </a:t>
            </a:r>
            <a:r>
              <a:rPr b="1"/>
              <a:t>Writer</a:t>
            </a:r>
            <a:r>
              <a:t>. Uw documenten zijn toegankelijk vanuit elk softwarepakket met ondersteuning voor het OpenDocument-formaat.</a:t>
            </a:r>
          </a:p>
          <a:p>
            <a:pPr marL="0" indent="0" defTabSz="352043">
              <a:spcBef>
                <a:spcPts val="0"/>
              </a:spcBef>
              <a:buSzTx/>
              <a:buNone/>
              <a:defRPr sz="1232">
                <a:solidFill>
                  <a:srgbClr val="333333"/>
                </a:solidFill>
                <a:latin typeface="Helvetica"/>
                <a:ea typeface="Helvetica"/>
                <a:cs typeface="Helvetica"/>
                <a:sym typeface="Helvetica"/>
              </a:defRPr>
            </a:pPr>
            <a:r>
              <a:rPr b="1"/>
              <a:t>Writer</a:t>
            </a:r>
            <a:r>
              <a:t> kan natuurlijk al uw oude Microsoft Word documenten lezen, of uw werk opslaan in Microsoft Word-formaat om verzending naar mensen die maar niet kunnen loskomen van Microsoft producten. Sinds versie 3.0, kan </a:t>
            </a:r>
            <a:r>
              <a:rPr b="1"/>
              <a:t>Writer</a:t>
            </a:r>
            <a:r>
              <a:t> ook .docx-bestanden lezen die gemaakt zijn met Microsoft Office 2007 of Microsoft Office 2008 voor Mac OS X.</a:t>
            </a:r>
          </a:p>
        </p:txBody>
      </p:sp>
      <p:pic>
        <p:nvPicPr>
          <p:cNvPr id="179" name="writer.png" descr="writer.png"/>
          <p:cNvPicPr>
            <a:picLocks noChangeAspect="1"/>
          </p:cNvPicPr>
          <p:nvPr/>
        </p:nvPicPr>
        <p:blipFill>
          <a:blip r:embed="rId3">
            <a:extLst/>
          </a:blip>
          <a:stretch>
            <a:fillRect/>
          </a:stretch>
        </p:blipFill>
        <p:spPr>
          <a:xfrm>
            <a:off x="5073650" y="767105"/>
            <a:ext cx="2857500" cy="1866901"/>
          </a:xfrm>
          <a:prstGeom prst="rect">
            <a:avLst/>
          </a:prstGeom>
          <a:ln w="12700">
            <a:miter lim="400000"/>
          </a:ln>
        </p:spPr>
      </p:pic>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1" name="Apache OpenOffice Impress…"/>
          <p:cNvSpPr txBox="1"/>
          <p:nvPr>
            <p:ph type="body" idx="4294967295"/>
          </p:nvPr>
        </p:nvSpPr>
        <p:spPr>
          <a:prstGeom prst="rect">
            <a:avLst/>
          </a:prstGeom>
        </p:spPr>
        <p:txBody>
          <a:bodyPr/>
          <a:lstStyle/>
          <a:p>
            <a:pPr marL="0" indent="0" defTabSz="457200">
              <a:spcBef>
                <a:spcPts val="0"/>
              </a:spcBef>
              <a:buSzTx/>
              <a:buNone/>
              <a:defRPr sz="2240">
                <a:solidFill>
                  <a:srgbClr val="333333"/>
                </a:solidFill>
                <a:latin typeface="Helvetica"/>
                <a:ea typeface="Helvetica"/>
                <a:cs typeface="Helvetica"/>
                <a:sym typeface="Helvetica"/>
              </a:defRPr>
            </a:pPr>
            <a:r>
              <a:t>Apache OpenOffice Impress</a:t>
            </a:r>
          </a:p>
          <a:p>
            <a:pPr marL="0" indent="0" defTabSz="457200">
              <a:spcBef>
                <a:spcPts val="0"/>
              </a:spcBef>
              <a:buSzTx/>
              <a:buNone/>
              <a:defRPr sz="1600">
                <a:solidFill>
                  <a:srgbClr val="107EC0"/>
                </a:solidFill>
                <a:latin typeface="Helvetica"/>
                <a:ea typeface="Helvetica"/>
                <a:cs typeface="Helvetica"/>
                <a:sym typeface="Helvetica"/>
              </a:defRPr>
            </a:pPr>
            <a:endParaRPr>
              <a:solidFill>
                <a:srgbClr val="333333"/>
              </a:solidFill>
            </a:endParaRPr>
          </a:p>
          <a:p>
            <a:pPr marL="0" indent="0" defTabSz="457200">
              <a:spcBef>
                <a:spcPts val="0"/>
              </a:spcBef>
              <a:buSzTx/>
              <a:buNone/>
              <a:defRPr i="1" sz="1600">
                <a:solidFill>
                  <a:srgbClr val="333333"/>
                </a:solidFill>
                <a:latin typeface="Helvetica"/>
                <a:ea typeface="Helvetica"/>
                <a:cs typeface="Helvetica"/>
                <a:sym typeface="Helvetica"/>
              </a:defRPr>
            </a:pPr>
            <a:r>
              <a:t>Maak uw presentaties indrukwekkender</a:t>
            </a:r>
            <a:endParaRPr i="0"/>
          </a:p>
          <a:p>
            <a:pPr marL="0" indent="0" defTabSz="457200">
              <a:spcBef>
                <a:spcPts val="0"/>
              </a:spcBef>
              <a:buSzTx/>
              <a:buNone/>
              <a:defRPr sz="1600">
                <a:solidFill>
                  <a:srgbClr val="333333"/>
                </a:solidFill>
                <a:latin typeface="Helvetica"/>
                <a:ea typeface="Helvetica"/>
                <a:cs typeface="Helvetica"/>
                <a:sym typeface="Helvetica"/>
              </a:defRPr>
            </a:pPr>
            <a:r>
              <a:rPr b="1"/>
              <a:t>Impress</a:t>
            </a:r>
            <a:r>
              <a:t> is werkelijk een uitstekend stuk gereedschap om effectieve multimediapresentaties te maken. Uw presentaties vallen op door 2D- en 3D-clip art, speciale effecten, animatie, en high-impact tekengereedschap.</a:t>
            </a:r>
          </a:p>
          <a:p>
            <a:pPr marL="0" indent="0" defTabSz="457200">
              <a:spcBef>
                <a:spcPts val="0"/>
              </a:spcBef>
              <a:buSzTx/>
              <a:buNone/>
              <a:defRPr sz="1600">
                <a:solidFill>
                  <a:srgbClr val="333333"/>
                </a:solidFill>
                <a:latin typeface="Helvetica"/>
                <a:ea typeface="Helvetica"/>
                <a:cs typeface="Helvetica"/>
                <a:sym typeface="Helvetica"/>
              </a:defRPr>
            </a:pPr>
            <a:r>
              <a:rPr i="1"/>
              <a:t>Hoofdpagina's</a:t>
            </a:r>
            <a:r>
              <a:t> vereenvoudigen de voorbereiding. </a:t>
            </a:r>
            <a:r>
              <a:rPr u="sng">
                <a:solidFill>
                  <a:srgbClr val="107EC0"/>
                </a:solidFill>
                <a:uFill>
                  <a:solidFill>
                    <a:srgbClr val="107EC0"/>
                  </a:solidFill>
                </a:uFill>
                <a:hlinkClick r:id="rId2" invalidUrl="" action="" tgtFrame="" tooltip="" history="1" highlightClick="0" endSnd="0"/>
              </a:rPr>
              <a:t>Download sjablonen</a:t>
            </a:r>
            <a:r>
              <a:t> van onze Extensie-verzameling om nog meer tijd te besparen.</a:t>
            </a:r>
          </a:p>
          <a:p>
            <a:pPr marL="0" indent="0" defTabSz="457200">
              <a:spcBef>
                <a:spcPts val="0"/>
              </a:spcBef>
              <a:buSzTx/>
              <a:buNone/>
              <a:defRPr sz="1600">
                <a:solidFill>
                  <a:srgbClr val="333333"/>
                </a:solidFill>
                <a:latin typeface="Helvetica"/>
                <a:ea typeface="Helvetica"/>
                <a:cs typeface="Helvetica"/>
                <a:sym typeface="Helvetica"/>
              </a:defRPr>
            </a:pPr>
            <a:r>
              <a:t>Ondersteuning van een </a:t>
            </a:r>
            <a:r>
              <a:rPr i="1"/>
              <a:t>volledige reeks weergaven</a:t>
            </a:r>
            <a:r>
              <a:t>: Afbeelding / Overzicht / Dia's / Notities / Hand-outs om aan alle eisen van sprekers en publiek tegemoet te komen, plus een optionele weergave in meerdere panelen om alle gereedschap bij de hand te hebben.</a:t>
            </a:r>
          </a:p>
          <a:p>
            <a:pPr marL="0" indent="0" defTabSz="457200">
              <a:spcBef>
                <a:spcPts val="0"/>
              </a:spcBef>
              <a:buSzTx/>
              <a:buNone/>
              <a:defRPr sz="1600">
                <a:solidFill>
                  <a:srgbClr val="333333"/>
                </a:solidFill>
                <a:latin typeface="Helvetica"/>
                <a:ea typeface="Helvetica"/>
                <a:cs typeface="Helvetica"/>
                <a:sym typeface="Helvetica"/>
              </a:defRPr>
            </a:pPr>
            <a:r>
              <a:rPr b="1"/>
              <a:t>Impress</a:t>
            </a:r>
            <a:r>
              <a:t> ondersteunt meerdere monitoren, zodat de sprekers naar iets anders kunnen kijken terwijl de dia's worden getoond op de projector. Haal alles eruit wat erin zin met de vrij beschikbare </a:t>
            </a:r>
            <a:r>
              <a:rPr u="sng">
                <a:solidFill>
                  <a:srgbClr val="107EC0"/>
                </a:solidFill>
                <a:uFill>
                  <a:solidFill>
                    <a:srgbClr val="107EC0"/>
                  </a:solidFill>
                </a:uFill>
                <a:hlinkClick r:id="rId3" invalidUrl="" action="" tgtFrame="" tooltip="" history="1" highlightClick="0" endSnd="0"/>
              </a:rPr>
              <a:t>Presenter Console Extensie</a:t>
            </a:r>
            <a:r>
              <a:t>, waarmee u uw volende dia's ziet samen met de tijd en de notities van de spreker.</a:t>
            </a:r>
          </a:p>
          <a:p>
            <a:pPr marL="0" indent="0" defTabSz="457200">
              <a:spcBef>
                <a:spcPts val="0"/>
              </a:spcBef>
              <a:buSzTx/>
              <a:buNone/>
              <a:defRPr i="1" sz="1600">
                <a:solidFill>
                  <a:srgbClr val="333333"/>
                </a:solidFill>
                <a:latin typeface="Helvetica"/>
                <a:ea typeface="Helvetica"/>
                <a:cs typeface="Helvetica"/>
                <a:sym typeface="Helvetica"/>
              </a:defRPr>
            </a:pPr>
            <a:r>
              <a:rPr b="1" i="0"/>
              <a:t>Impress</a:t>
            </a:r>
            <a:r>
              <a:rPr i="0"/>
              <a:t> beschikt over een volledige reeks </a:t>
            </a:r>
            <a:r>
              <a:t>eenvoudig te gebruiken teken- en diagramfunctionaliteit</a:t>
            </a:r>
            <a:r>
              <a:rPr i="0"/>
              <a:t> om uw presentatie levendiger te maken.</a:t>
            </a:r>
            <a:endParaRPr i="0"/>
          </a:p>
          <a:p>
            <a:pPr marL="0" indent="0" defTabSz="457200">
              <a:spcBef>
                <a:spcPts val="0"/>
              </a:spcBef>
              <a:buSzTx/>
              <a:buNone/>
              <a:defRPr sz="1600">
                <a:solidFill>
                  <a:srgbClr val="333333"/>
                </a:solidFill>
                <a:latin typeface="Helvetica"/>
                <a:ea typeface="Helvetica"/>
                <a:cs typeface="Helvetica"/>
                <a:sym typeface="Helvetica"/>
              </a:defRPr>
            </a:pPr>
            <a:r>
              <a:t>'Parkeer' het tekengereedschap dat u het meeste gebruikt rond uw scherm, klaar voor gebruik met een enkele muisklik.</a:t>
            </a:r>
          </a:p>
          <a:p>
            <a:pPr marL="0" indent="0" defTabSz="457200">
              <a:spcBef>
                <a:spcPts val="0"/>
              </a:spcBef>
              <a:buSzTx/>
              <a:buNone/>
              <a:defRPr sz="1600">
                <a:solidFill>
                  <a:srgbClr val="333333"/>
                </a:solidFill>
                <a:latin typeface="Helvetica"/>
                <a:ea typeface="Helvetica"/>
                <a:cs typeface="Helvetica"/>
                <a:sym typeface="Helvetica"/>
              </a:defRPr>
            </a:pPr>
            <a:r>
              <a:rPr i="1"/>
              <a:t>Aangepaste animatie en Effecten</a:t>
            </a:r>
            <a:r>
              <a:t> brengen leven in uw presentatie. Fontworks zorgt voor verbazingwekkende 2D- en 3D-plaatjes uit tekst. Maak levensechte 3D-afbeeldingen met verbazingwekkende snelheid en respons.</a:t>
            </a:r>
          </a:p>
          <a:p>
            <a:pPr marL="0" indent="0" defTabSz="457200">
              <a:spcBef>
                <a:spcPts val="0"/>
              </a:spcBef>
              <a:buSzTx/>
              <a:buNone/>
              <a:defRPr sz="1600">
                <a:solidFill>
                  <a:srgbClr val="333333"/>
                </a:solidFill>
                <a:latin typeface="Helvetica"/>
                <a:ea typeface="Helvetica"/>
                <a:cs typeface="Helvetica"/>
                <a:sym typeface="Helvetica"/>
              </a:defRPr>
            </a:pPr>
            <a:r>
              <a:t>Bewaar uw presentaties in het OpenDocument formaat, de nieuwe internationale standaard voor kantoordocumenten. Dit op XML gebaseerderde formaat betekent dat u niet gebonden bent aan </a:t>
            </a:r>
            <a:r>
              <a:rPr b="1"/>
              <a:t>Impress</a:t>
            </a:r>
            <a:r>
              <a:t>. U kunt uw presentaties openen vanuit elk softwarepakket met ondersteuning voor het OpenDocument-formaat.</a:t>
            </a:r>
          </a:p>
          <a:p>
            <a:pPr marL="0" indent="0" defTabSz="457200">
              <a:spcBef>
                <a:spcPts val="0"/>
              </a:spcBef>
              <a:buSzTx/>
              <a:buNone/>
              <a:defRPr sz="1600">
                <a:solidFill>
                  <a:srgbClr val="333333"/>
                </a:solidFill>
                <a:latin typeface="Helvetica"/>
                <a:ea typeface="Helvetica"/>
                <a:cs typeface="Helvetica"/>
                <a:sym typeface="Helvetica"/>
              </a:defRPr>
            </a:pPr>
            <a:r>
              <a:t>Natuurlijk heeft u de mogelijkheid om uw oude Microsoft PowerPoint presentaties te gebruiken, of om uw werk op te slaan in PowerPoint-formaat voor verzending aan mensen die nog altijd vastzitten aan het gebruik van Microsoft producten. Als alternatief kunt u gebruik maken van de ingebouwde mogelijkheid om Flash (.swf) versies van uw presentaties te maken.</a:t>
            </a:r>
          </a:p>
        </p:txBody>
      </p:sp>
      <p:pic>
        <p:nvPicPr>
          <p:cNvPr id="182" name="impress.png" descr="impress.png"/>
          <p:cNvPicPr>
            <a:picLocks noChangeAspect="1"/>
          </p:cNvPicPr>
          <p:nvPr/>
        </p:nvPicPr>
        <p:blipFill>
          <a:blip r:embed="rId4">
            <a:extLst/>
          </a:blip>
          <a:stretch>
            <a:fillRect/>
          </a:stretch>
        </p:blipFill>
        <p:spPr>
          <a:xfrm>
            <a:off x="5073650" y="550620"/>
            <a:ext cx="2857500" cy="1892301"/>
          </a:xfrm>
          <a:prstGeom prst="rect">
            <a:avLst/>
          </a:prstGeom>
          <a:ln w="12700">
            <a:miter lim="400000"/>
          </a:ln>
        </p:spPr>
      </p:pic>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4" name="Installatie Open Office"/>
          <p:cNvSpPr txBox="1"/>
          <p:nvPr>
            <p:ph type="title" idx="4294967295"/>
          </p:nvPr>
        </p:nvSpPr>
        <p:spPr>
          <a:prstGeom prst="rect">
            <a:avLst/>
          </a:prstGeom>
        </p:spPr>
        <p:txBody>
          <a:bodyPr/>
          <a:lstStyle/>
          <a:p>
            <a:pPr/>
            <a:r>
              <a:t>Installatie Open Office</a:t>
            </a:r>
          </a:p>
        </p:txBody>
      </p:sp>
      <p:sp>
        <p:nvSpPr>
          <p:cNvPr id="185" name="https://www.youtube.com/watch?v=Z7g7ioqkd1M"/>
          <p:cNvSpPr txBox="1"/>
          <p:nvPr>
            <p:ph type="body" idx="4294967295"/>
          </p:nvPr>
        </p:nvSpPr>
        <p:spPr>
          <a:prstGeom prst="rect">
            <a:avLst/>
          </a:prstGeom>
        </p:spPr>
        <p:txBody>
          <a:bodyPr/>
          <a:lstStyle>
            <a:lvl1pPr marL="0" indent="0" defTabSz="355600">
              <a:spcBef>
                <a:spcPts val="0"/>
              </a:spcBef>
              <a:buSzTx/>
              <a:buNone/>
              <a:defRPr sz="1200">
                <a:solidFill>
                  <a:srgbClr val="404040"/>
                </a:solidFill>
              </a:defRPr>
            </a:lvl1pPr>
          </a:lstStyle>
          <a:p>
            <a:pPr/>
            <a:r>
              <a:t>https://www.youtube.com/watch?v=Z7g7ioqkd1M</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7" name="VRAGEN ? GEEN VRAGEN.    PAUZE"/>
          <p:cNvSpPr txBox="1"/>
          <p:nvPr>
            <p:ph type="body" idx="4294967295"/>
          </p:nvPr>
        </p:nvSpPr>
        <p:spPr>
          <a:prstGeom prst="rect">
            <a:avLst/>
          </a:prstGeom>
        </p:spPr>
        <p:txBody>
          <a:bodyPr/>
          <a:lstStyle/>
          <a:p>
            <a:pPr/>
            <a:r>
              <a:t>VRAGEN ? GEEN VRAGEN.    </a:t>
            </a:r>
            <a:r>
              <a:rPr b="1" sz="6200">
                <a:solidFill>
                  <a:schemeClr val="accent5">
                    <a:hueOff val="-82419"/>
                    <a:satOff val="-9513"/>
                    <a:lumOff val="-16343"/>
                  </a:schemeClr>
                </a:solidFill>
              </a:rPr>
              <a:t>PAUZE</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9" name="Instellingen Open Office"/>
          <p:cNvSpPr txBox="1"/>
          <p:nvPr>
            <p:ph type="title" idx="4294967295"/>
          </p:nvPr>
        </p:nvSpPr>
        <p:spPr>
          <a:prstGeom prst="rect">
            <a:avLst/>
          </a:prstGeom>
        </p:spPr>
        <p:txBody>
          <a:bodyPr/>
          <a:lstStyle>
            <a:lvl1pPr defTabSz="566674">
              <a:defRPr sz="7760"/>
            </a:lvl1pPr>
          </a:lstStyle>
          <a:p>
            <a:pPr/>
            <a:r>
              <a:t>Instellingen Open Office</a:t>
            </a:r>
          </a:p>
        </p:txBody>
      </p:sp>
      <p:sp>
        <p:nvSpPr>
          <p:cNvPr id="190" name="TAAL INSTELLINGEN…"/>
          <p:cNvSpPr txBox="1"/>
          <p:nvPr>
            <p:ph type="body" idx="4294967295"/>
          </p:nvPr>
        </p:nvSpPr>
        <p:spPr>
          <a:prstGeom prst="rect">
            <a:avLst/>
          </a:prstGeom>
        </p:spPr>
        <p:txBody>
          <a:bodyPr/>
          <a:lstStyle/>
          <a:p>
            <a:pPr marL="0" indent="0" defTabSz="457200">
              <a:spcBef>
                <a:spcPts val="0"/>
              </a:spcBef>
              <a:buSzTx/>
              <a:buNone/>
              <a:defRPr b="1">
                <a:solidFill>
                  <a:srgbClr val="0044CC"/>
                </a:solidFill>
                <a:latin typeface="Helvetica"/>
                <a:ea typeface="Helvetica"/>
                <a:cs typeface="Helvetica"/>
                <a:sym typeface="Helvetica"/>
              </a:defRPr>
            </a:pPr>
            <a:r>
              <a:t>TAAL INSTELLINGEN</a:t>
            </a:r>
            <a:endParaRPr>
              <a:solidFill>
                <a:srgbClr val="000000"/>
              </a:solidFill>
            </a:endParaRPr>
          </a:p>
          <a:p>
            <a:pPr marL="0" indent="0" defTabSz="457200">
              <a:spcBef>
                <a:spcPts val="0"/>
              </a:spcBef>
              <a:buSzTx/>
              <a:buNone/>
              <a:defRPr sz="1320">
                <a:solidFill>
                  <a:srgbClr val="404040"/>
                </a:solidFill>
                <a:latin typeface="Helvetica"/>
                <a:ea typeface="Helvetica"/>
                <a:cs typeface="Helvetica"/>
                <a:sym typeface="Helvetica"/>
              </a:defRPr>
            </a:pPr>
            <a:endParaRPr>
              <a:solidFill>
                <a:srgbClr val="000000"/>
              </a:solidFill>
            </a:endParaRPr>
          </a:p>
          <a:p>
            <a:pPr marL="0" indent="0" defTabSz="457200">
              <a:spcBef>
                <a:spcPts val="0"/>
              </a:spcBef>
              <a:buSzTx/>
              <a:buNone/>
              <a:defRPr sz="1320">
                <a:solidFill>
                  <a:srgbClr val="404040"/>
                </a:solidFill>
                <a:latin typeface="Helvetica"/>
                <a:ea typeface="Helvetica"/>
                <a:cs typeface="Helvetica"/>
                <a:sym typeface="Helvetica"/>
              </a:defRPr>
            </a:pPr>
            <a:r>
              <a:rPr>
                <a:solidFill>
                  <a:srgbClr val="000000"/>
                </a:solidFill>
              </a:rPr>
              <a:t>U zult misschien verschillende dingen moeten doen om de taalinstellingen zó in te stellen als u dat wilt:</a:t>
            </a:r>
            <a:endParaRPr>
              <a:solidFill>
                <a:srgbClr val="000000"/>
              </a:solidFill>
            </a:endParaRPr>
          </a:p>
          <a:p>
            <a:pPr marL="0" indent="0" defTabSz="457200">
              <a:spcBef>
                <a:spcPts val="0"/>
              </a:spcBef>
              <a:buSzTx/>
              <a:buNone/>
              <a:defRPr sz="1320">
                <a:solidFill>
                  <a:srgbClr val="404040"/>
                </a:solidFill>
                <a:latin typeface="Helvetica"/>
                <a:ea typeface="Helvetica"/>
                <a:cs typeface="Helvetica"/>
                <a:sym typeface="Helvetica"/>
              </a:defRPr>
            </a:pPr>
            <a:endParaRPr>
              <a:solidFill>
                <a:srgbClr val="000000"/>
              </a:solidFill>
            </a:endParaRPr>
          </a:p>
          <a:p>
            <a:pPr marL="457200" indent="-317500" defTabSz="457200">
              <a:spcBef>
                <a:spcPts val="0"/>
              </a:spcBef>
              <a:buFont typeface="Helvetica"/>
              <a:defRPr sz="1320">
                <a:solidFill>
                  <a:srgbClr val="404040"/>
                </a:solidFill>
                <a:latin typeface="Helvetica"/>
                <a:ea typeface="Helvetica"/>
                <a:cs typeface="Helvetica"/>
                <a:sym typeface="Helvetica"/>
              </a:defRPr>
            </a:pPr>
            <a:r>
              <a:rPr>
                <a:solidFill>
                  <a:srgbClr val="000000"/>
                </a:solidFill>
              </a:rPr>
              <a:t>De vereiste woordenboeken installeren</a:t>
            </a:r>
            <a:endParaRPr>
              <a:solidFill>
                <a:srgbClr val="000000"/>
              </a:solidFill>
            </a:endParaRPr>
          </a:p>
          <a:p>
            <a:pPr marL="457200" indent="-317500" defTabSz="457200">
              <a:spcBef>
                <a:spcPts val="0"/>
              </a:spcBef>
              <a:buFont typeface="Helvetica"/>
              <a:defRPr sz="1320">
                <a:solidFill>
                  <a:srgbClr val="404040"/>
                </a:solidFill>
                <a:latin typeface="Helvetica"/>
                <a:ea typeface="Helvetica"/>
                <a:cs typeface="Helvetica"/>
                <a:sym typeface="Helvetica"/>
              </a:defRPr>
            </a:pPr>
            <a:r>
              <a:rPr>
                <a:solidFill>
                  <a:srgbClr val="000000"/>
                </a:solidFill>
              </a:rPr>
              <a:t>Land- en taalinstellingen wijzigen</a:t>
            </a:r>
            <a:endParaRPr>
              <a:solidFill>
                <a:srgbClr val="000000"/>
              </a:solidFill>
            </a:endParaRPr>
          </a:p>
          <a:p>
            <a:pPr marL="457200" indent="-317500" defTabSz="457200">
              <a:spcBef>
                <a:spcPts val="0"/>
              </a:spcBef>
              <a:buFont typeface="Helvetica"/>
              <a:defRPr sz="1320">
                <a:solidFill>
                  <a:srgbClr val="404040"/>
                </a:solidFill>
                <a:latin typeface="Helvetica"/>
                <a:ea typeface="Helvetica"/>
                <a:cs typeface="Helvetica"/>
                <a:sym typeface="Helvetica"/>
              </a:defRPr>
            </a:pPr>
            <a:r>
              <a:rPr>
                <a:solidFill>
                  <a:srgbClr val="000000"/>
                </a:solidFill>
              </a:rPr>
              <a:t>Opties voor spelling kiezen</a:t>
            </a:r>
            <a:endParaRPr>
              <a:solidFill>
                <a:srgbClr val="000000"/>
              </a:solidFill>
            </a:endParaRPr>
          </a:p>
          <a:p>
            <a:pPr marL="457200" indent="-317500" defTabSz="457200">
              <a:spcBef>
                <a:spcPts val="0"/>
              </a:spcBef>
              <a:buFont typeface="Helvetica"/>
              <a:defRPr sz="1320">
                <a:solidFill>
                  <a:srgbClr val="404040"/>
                </a:solidFill>
                <a:latin typeface="Helvetica"/>
                <a:ea typeface="Helvetica"/>
                <a:cs typeface="Helvetica"/>
                <a:sym typeface="Helvetica"/>
              </a:defRPr>
            </a:pPr>
            <a:endParaRPr>
              <a:solidFill>
                <a:srgbClr val="000000"/>
              </a:solidFill>
            </a:endParaRPr>
          </a:p>
          <a:p>
            <a:pPr marL="457200" indent="-317500" defTabSz="457200">
              <a:spcBef>
                <a:spcPts val="0"/>
              </a:spcBef>
              <a:buFont typeface="Helvetica"/>
              <a:defRPr sz="1320">
                <a:solidFill>
                  <a:srgbClr val="404040"/>
                </a:solidFill>
                <a:latin typeface="Helvetica"/>
                <a:ea typeface="Helvetica"/>
                <a:cs typeface="Helvetica"/>
                <a:sym typeface="Helvetica"/>
              </a:defRPr>
            </a:pPr>
            <a:endParaRPr>
              <a:solidFill>
                <a:srgbClr val="000000"/>
              </a:solidFill>
            </a:endParaRPr>
          </a:p>
          <a:p>
            <a:pPr marL="0" indent="0" defTabSz="457200">
              <a:spcBef>
                <a:spcPts val="0"/>
              </a:spcBef>
              <a:buSzTx/>
              <a:buNone/>
              <a:defRPr sz="1981">
                <a:solidFill>
                  <a:srgbClr val="333333"/>
                </a:solidFill>
                <a:latin typeface="Helvetica"/>
                <a:ea typeface="Helvetica"/>
                <a:cs typeface="Helvetica"/>
                <a:sym typeface="Helvetica"/>
              </a:defRPr>
            </a:pPr>
            <a:r>
              <a:t>De vereiste woordenboeken installeren</a:t>
            </a:r>
          </a:p>
          <a:p>
            <a:pPr marL="0" indent="0" defTabSz="457200">
              <a:spcBef>
                <a:spcPts val="0"/>
              </a:spcBef>
              <a:buSzTx/>
              <a:buNone/>
              <a:defRPr sz="1320">
                <a:solidFill>
                  <a:srgbClr val="404040"/>
                </a:solidFill>
                <a:latin typeface="Helvetica"/>
                <a:ea typeface="Helvetica"/>
                <a:cs typeface="Helvetica"/>
                <a:sym typeface="Helvetica"/>
              </a:defRPr>
            </a:pPr>
            <a:r>
              <a:rPr>
                <a:solidFill>
                  <a:srgbClr val="000000"/>
                </a:solidFill>
              </a:rPr>
              <a:t>OOo 3.x installeert automatisch diverse woordenboeken met het programma. Gebruik </a:t>
            </a:r>
            <a:r>
              <a:rPr b="1">
                <a:solidFill>
                  <a:srgbClr val="000000"/>
                </a:solidFill>
              </a:rPr>
              <a:t>Extra &gt; Taalinstellingen &gt; Linguïstiek</a:t>
            </a:r>
            <a:r>
              <a:rPr>
                <a:solidFill>
                  <a:srgbClr val="000000"/>
                </a:solidFill>
              </a:rPr>
              <a:t> en dan de hyperlink </a:t>
            </a:r>
            <a:r>
              <a:rPr b="1">
                <a:solidFill>
                  <a:srgbClr val="000000"/>
                </a:solidFill>
              </a:rPr>
              <a:t>Meer woordenboeken online</a:t>
            </a:r>
            <a:r>
              <a:rPr>
                <a:solidFill>
                  <a:srgbClr val="000000"/>
                </a:solidFill>
              </a:rPr>
              <a:t>, terwijl u uiteraard verbonden bent met het internet, om andere woordenboeken toe te voegen. OOo zal uw standaard webbrowser openen met een pagina die koppelingen bevat naar extra woordenboeken die u kunt installeren. Volg de aanwijzingen in de aangeboden vensters om ze te installeren.</a:t>
            </a:r>
            <a:endParaRPr>
              <a:solidFill>
                <a:srgbClr val="000000"/>
              </a:solidFill>
            </a:endParaRPr>
          </a:p>
          <a:p>
            <a:pPr marL="0" indent="0" defTabSz="457200">
              <a:spcBef>
                <a:spcPts val="0"/>
              </a:spcBef>
              <a:buSzTx/>
              <a:buNone/>
              <a:defRPr sz="1981">
                <a:solidFill>
                  <a:srgbClr val="333333"/>
                </a:solidFill>
                <a:latin typeface="Helvetica"/>
                <a:ea typeface="Helvetica"/>
                <a:cs typeface="Helvetica"/>
                <a:sym typeface="Helvetica"/>
              </a:defRPr>
            </a:pPr>
            <a:r>
              <a:t>Land- en taalinstellingen wijzigen</a:t>
            </a:r>
          </a:p>
          <a:p>
            <a:pPr marL="0" indent="0" defTabSz="457200">
              <a:spcBef>
                <a:spcPts val="0"/>
              </a:spcBef>
              <a:buSzTx/>
              <a:buNone/>
              <a:defRPr sz="1320">
                <a:solidFill>
                  <a:srgbClr val="404040"/>
                </a:solidFill>
                <a:latin typeface="Helvetica"/>
                <a:ea typeface="Helvetica"/>
                <a:cs typeface="Helvetica"/>
                <a:sym typeface="Helvetica"/>
              </a:defRPr>
            </a:pPr>
            <a:r>
              <a:rPr>
                <a:solidFill>
                  <a:srgbClr val="000000"/>
                </a:solidFill>
              </a:rPr>
              <a:t>U kunt enkele details van de land- en taalinstellingen, die OOo gebruikt voor alle documenten of voor specifieke documenten, wijzigen.</a:t>
            </a:r>
            <a:endParaRPr>
              <a:solidFill>
                <a:srgbClr val="000000"/>
              </a:solidFill>
            </a:endParaRPr>
          </a:p>
          <a:p>
            <a:pPr marL="0" indent="0" defTabSz="457200">
              <a:spcBef>
                <a:spcPts val="0"/>
              </a:spcBef>
              <a:buSzTx/>
              <a:buNone/>
              <a:defRPr sz="1320">
                <a:solidFill>
                  <a:srgbClr val="404040"/>
                </a:solidFill>
                <a:latin typeface="Helvetica"/>
                <a:ea typeface="Helvetica"/>
                <a:cs typeface="Helvetica"/>
                <a:sym typeface="Helvetica"/>
              </a:defRPr>
            </a:pPr>
            <a:r>
              <a:rPr>
                <a:solidFill>
                  <a:srgbClr val="000000"/>
                </a:solidFill>
              </a:rPr>
              <a:t>Klik op </a:t>
            </a:r>
            <a:r>
              <a:rPr b="1">
                <a:solidFill>
                  <a:srgbClr val="000000"/>
                </a:solidFill>
              </a:rPr>
              <a:t>Taalinstellingen &gt; Talen</a:t>
            </a:r>
            <a:r>
              <a:rPr>
                <a:solidFill>
                  <a:srgbClr val="000000"/>
                </a:solidFill>
              </a:rPr>
              <a:t> in het dialoogvenster Opties.</a:t>
            </a:r>
            <a:endParaRPr>
              <a:solidFill>
                <a:srgbClr val="000000"/>
              </a:solidFill>
            </a:endParaRPr>
          </a:p>
          <a:p>
            <a:pPr marL="0" indent="0" algn="ctr" defTabSz="457200">
              <a:spcBef>
                <a:spcPts val="0"/>
              </a:spcBef>
              <a:buSzTx/>
              <a:buNone/>
              <a:defRPr sz="1241">
                <a:solidFill>
                  <a:srgbClr val="0044CC"/>
                </a:solidFill>
                <a:latin typeface="Helvetica"/>
                <a:ea typeface="Helvetica"/>
                <a:cs typeface="Helvetica"/>
                <a:sym typeface="Helvetica"/>
              </a:defRPr>
            </a:pPr>
            <a:endParaRPr sz="1167">
              <a:solidFill>
                <a:srgbClr val="000000"/>
              </a:solidFill>
            </a:endParaRPr>
          </a:p>
          <a:p>
            <a:pPr marL="0" indent="0" algn="ctr" defTabSz="457200">
              <a:spcBef>
                <a:spcPts val="0"/>
              </a:spcBef>
              <a:buSzTx/>
              <a:buNone/>
              <a:defRPr sz="1100">
                <a:solidFill>
                  <a:srgbClr val="0044CC"/>
                </a:solidFill>
                <a:latin typeface="Helvetica"/>
                <a:ea typeface="Helvetica"/>
                <a:cs typeface="Helvetica"/>
                <a:sym typeface="Helvetica"/>
              </a:defRPr>
            </a:pPr>
          </a:p>
          <a:p>
            <a:pPr marL="0" indent="0" defTabSz="457200">
              <a:spcBef>
                <a:spcPts val="0"/>
              </a:spcBef>
              <a:buSzTx/>
              <a:buNone/>
              <a:defRPr i="1" sz="1167">
                <a:solidFill>
                  <a:srgbClr val="404040"/>
                </a:solidFill>
                <a:latin typeface="Helvetica"/>
                <a:ea typeface="Helvetica"/>
                <a:cs typeface="Helvetica"/>
                <a:sym typeface="Helvetica"/>
              </a:defRPr>
            </a:pPr>
            <a:r>
              <a:rPr>
                <a:solidFill>
                  <a:srgbClr val="000000"/>
                </a:solidFill>
              </a:rPr>
              <a:t>Opties voor taalinstellingen.</a:t>
            </a:r>
            <a:endParaRPr i="0">
              <a:solidFill>
                <a:srgbClr val="000000"/>
              </a:solidFill>
            </a:endParaRPr>
          </a:p>
          <a:p>
            <a:pPr marL="0" indent="0" defTabSz="457200">
              <a:spcBef>
                <a:spcPts val="0"/>
              </a:spcBef>
              <a:buSzTx/>
              <a:buNone/>
              <a:defRPr sz="1320">
                <a:solidFill>
                  <a:srgbClr val="404040"/>
                </a:solidFill>
                <a:latin typeface="Helvetica"/>
                <a:ea typeface="Helvetica"/>
                <a:cs typeface="Helvetica"/>
                <a:sym typeface="Helvetica"/>
              </a:defRPr>
            </a:pPr>
            <a:r>
              <a:rPr>
                <a:solidFill>
                  <a:srgbClr val="000000"/>
                </a:solidFill>
              </a:rPr>
              <a:t>Wijzig, aan de rechterkant van de pagina </a:t>
            </a:r>
            <a:r>
              <a:rPr i="1">
                <a:solidFill>
                  <a:srgbClr val="000000"/>
                </a:solidFill>
              </a:rPr>
              <a:t>Taalinstellingen - Talen</a:t>
            </a:r>
            <a:r>
              <a:rPr>
                <a:solidFill>
                  <a:srgbClr val="000000"/>
                </a:solidFill>
              </a:rPr>
              <a:t>, </a:t>
            </a:r>
            <a:r>
              <a:rPr i="1">
                <a:solidFill>
                  <a:srgbClr val="000000"/>
                </a:solidFill>
              </a:rPr>
              <a:t>Gebruikersinterface, Landinstelling</a:t>
            </a:r>
            <a:r>
              <a:rPr>
                <a:solidFill>
                  <a:srgbClr val="000000"/>
                </a:solidFill>
              </a:rPr>
              <a:t>, </a:t>
            </a:r>
            <a:r>
              <a:rPr i="1">
                <a:solidFill>
                  <a:srgbClr val="000000"/>
                </a:solidFill>
              </a:rPr>
              <a:t>Standaardvaluta</a:t>
            </a:r>
            <a:r>
              <a:rPr>
                <a:solidFill>
                  <a:srgbClr val="000000"/>
                </a:solidFill>
              </a:rPr>
              <a:t> en </a:t>
            </a:r>
            <a:r>
              <a:rPr i="1">
                <a:solidFill>
                  <a:srgbClr val="000000"/>
                </a:solidFill>
              </a:rPr>
              <a:t>Standaardtalen van de documenten</a:t>
            </a:r>
            <a:r>
              <a:rPr>
                <a:solidFill>
                  <a:srgbClr val="000000"/>
                </a:solidFill>
              </a:rPr>
              <a:t> naar wat u wenst. In het voorbeeld is Nederlands (NL) gekozen voor alle toepasselijke instellingen.</a:t>
            </a:r>
            <a:endParaRPr>
              <a:solidFill>
                <a:srgbClr val="000000"/>
              </a:solidFill>
            </a:endParaRPr>
          </a:p>
          <a:p>
            <a:pPr marL="0" indent="0" defTabSz="457200">
              <a:spcBef>
                <a:spcPts val="0"/>
              </a:spcBef>
              <a:buSzTx/>
              <a:buNone/>
              <a:defRPr sz="1320">
                <a:solidFill>
                  <a:srgbClr val="404040"/>
                </a:solidFill>
                <a:latin typeface="Helvetica"/>
                <a:ea typeface="Helvetica"/>
                <a:cs typeface="Helvetica"/>
                <a:sym typeface="Helvetica"/>
              </a:defRPr>
            </a:pPr>
            <a:r>
              <a:rPr>
                <a:solidFill>
                  <a:srgbClr val="000000"/>
                </a:solidFill>
              </a:rPr>
              <a:t>Wanneer u wilt dat de taalinstelling (woordenboek) alleen van toepassing is op het huidige document, in plaats van dat het de standaard is voor alle nieuwe documenten, selecteer dan de optie </a:t>
            </a:r>
            <a:r>
              <a:rPr i="1">
                <a:solidFill>
                  <a:srgbClr val="000000"/>
                </a:solidFill>
              </a:rPr>
              <a:t>Alleen voor het huidige document</a:t>
            </a:r>
            <a:r>
              <a:rPr>
                <a:solidFill>
                  <a:srgbClr val="000000"/>
                </a:solidFill>
              </a:rPr>
              <a:t>.</a:t>
            </a:r>
            <a:endParaRPr>
              <a:solidFill>
                <a:srgbClr val="000000"/>
              </a:solidFill>
            </a:endParaRPr>
          </a:p>
          <a:p>
            <a:pPr marL="0" indent="0" algn="ctr" defTabSz="457200">
              <a:spcBef>
                <a:spcPts val="0"/>
              </a:spcBef>
              <a:buSzTx/>
              <a:buNone/>
              <a:defRPr sz="1241">
                <a:solidFill>
                  <a:srgbClr val="0044CC"/>
                </a:solidFill>
                <a:latin typeface="Helvetica"/>
                <a:ea typeface="Helvetica"/>
                <a:cs typeface="Helvetica"/>
                <a:sym typeface="Helvetica"/>
              </a:defRPr>
            </a:pPr>
            <a:endParaRPr sz="1167">
              <a:solidFill>
                <a:srgbClr val="000000"/>
              </a:solidFill>
            </a:endParaRPr>
          </a:p>
          <a:p>
            <a:pPr marL="0" indent="0" algn="ctr" defTabSz="457200">
              <a:spcBef>
                <a:spcPts val="0"/>
              </a:spcBef>
              <a:buSzTx/>
              <a:buNone/>
              <a:defRPr sz="1100">
                <a:solidFill>
                  <a:srgbClr val="0044CC"/>
                </a:solidFill>
                <a:latin typeface="Helvetica"/>
                <a:ea typeface="Helvetica"/>
                <a:cs typeface="Helvetica"/>
                <a:sym typeface="Helvetica"/>
              </a:defRPr>
            </a:pP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2" name="Instellingen Open Office"/>
          <p:cNvSpPr txBox="1"/>
          <p:nvPr>
            <p:ph type="title" idx="4294967295"/>
          </p:nvPr>
        </p:nvSpPr>
        <p:spPr>
          <a:prstGeom prst="rect">
            <a:avLst/>
          </a:prstGeom>
        </p:spPr>
        <p:txBody>
          <a:bodyPr/>
          <a:lstStyle>
            <a:lvl1pPr defTabSz="566674">
              <a:defRPr sz="7760"/>
            </a:lvl1pPr>
          </a:lstStyle>
          <a:p>
            <a:pPr/>
            <a:r>
              <a:t>Instellingen Open Office</a:t>
            </a:r>
          </a:p>
        </p:txBody>
      </p:sp>
      <p:sp>
        <p:nvSpPr>
          <p:cNvPr id="193" name="Opslaan…"/>
          <p:cNvSpPr txBox="1"/>
          <p:nvPr>
            <p:ph type="body" idx="4294967295"/>
          </p:nvPr>
        </p:nvSpPr>
        <p:spPr>
          <a:xfrm>
            <a:off x="664389" y="2225391"/>
            <a:ext cx="11099801" cy="6286501"/>
          </a:xfrm>
          <a:prstGeom prst="rect">
            <a:avLst/>
          </a:prstGeom>
        </p:spPr>
        <p:txBody>
          <a:bodyPr/>
          <a:lstStyle/>
          <a:p>
            <a:pPr marL="0" indent="0" defTabSz="333756">
              <a:spcBef>
                <a:spcPts val="0"/>
              </a:spcBef>
              <a:buSzTx/>
              <a:buNone/>
              <a:defRPr sz="657">
                <a:solidFill>
                  <a:srgbClr val="0044CC"/>
                </a:solidFill>
                <a:latin typeface="Helvetica"/>
                <a:ea typeface="Helvetica"/>
                <a:cs typeface="Helvetica"/>
                <a:sym typeface="Helvetica"/>
              </a:defRPr>
            </a:pPr>
            <a:endParaRPr>
              <a:solidFill>
                <a:srgbClr val="000000"/>
              </a:solidFill>
            </a:endParaRPr>
          </a:p>
          <a:p>
            <a:pPr marL="0" indent="0" defTabSz="333756">
              <a:spcBef>
                <a:spcPts val="0"/>
              </a:spcBef>
              <a:buSzTx/>
              <a:buNone/>
              <a:defRPr sz="3431">
                <a:solidFill>
                  <a:srgbClr val="0011CC"/>
                </a:solidFill>
                <a:latin typeface="Helvetica"/>
                <a:ea typeface="Helvetica"/>
                <a:cs typeface="Helvetica"/>
                <a:sym typeface="Helvetica"/>
              </a:defRPr>
            </a:pPr>
            <a:r>
              <a:rPr>
                <a:solidFill>
                  <a:srgbClr val="000000"/>
                </a:solidFill>
              </a:rPr>
              <a:t>Opslaan</a:t>
            </a:r>
            <a:endParaRPr>
              <a:solidFill>
                <a:srgbClr val="000000"/>
              </a:solidFill>
            </a:endParaRPr>
          </a:p>
          <a:p>
            <a:pPr marL="0" indent="0" defTabSz="333756">
              <a:spcBef>
                <a:spcPts val="0"/>
              </a:spcBef>
              <a:buSzTx/>
              <a:buNone/>
              <a:defRPr sz="964">
                <a:solidFill>
                  <a:srgbClr val="404040"/>
                </a:solidFill>
                <a:latin typeface="Helvetica"/>
                <a:ea typeface="Helvetica"/>
                <a:cs typeface="Helvetica"/>
                <a:sym typeface="Helvetica"/>
              </a:defRPr>
            </a:pPr>
            <a:endParaRPr>
              <a:solidFill>
                <a:srgbClr val="000000"/>
              </a:solidFill>
            </a:endParaRPr>
          </a:p>
          <a:p>
            <a:pPr marL="0" indent="0" defTabSz="333756">
              <a:spcBef>
                <a:spcPts val="0"/>
              </a:spcBef>
              <a:buSzTx/>
              <a:buNone/>
              <a:defRPr sz="964">
                <a:solidFill>
                  <a:srgbClr val="404040"/>
                </a:solidFill>
                <a:latin typeface="Helvetica"/>
                <a:ea typeface="Helvetica"/>
                <a:cs typeface="Helvetica"/>
                <a:sym typeface="Helvetica"/>
              </a:defRPr>
            </a:pPr>
            <a:r>
              <a:rPr>
                <a:solidFill>
                  <a:srgbClr val="000000"/>
                </a:solidFill>
              </a:rPr>
              <a:t>U kunt de opties voor laden/Opslaan zo instellen dat zij aansluiten bij uw manier van werken.</a:t>
            </a:r>
            <a:endParaRPr>
              <a:solidFill>
                <a:srgbClr val="000000"/>
              </a:solidFill>
            </a:endParaRPr>
          </a:p>
          <a:p>
            <a:pPr marL="0" indent="0" defTabSz="333756">
              <a:spcBef>
                <a:spcPts val="0"/>
              </a:spcBef>
              <a:buSzTx/>
              <a:buNone/>
              <a:defRPr sz="964">
                <a:solidFill>
                  <a:srgbClr val="404040"/>
                </a:solidFill>
                <a:latin typeface="Helvetica"/>
                <a:ea typeface="Helvetica"/>
                <a:cs typeface="Helvetica"/>
                <a:sym typeface="Helvetica"/>
              </a:defRPr>
            </a:pPr>
            <a:r>
              <a:rPr>
                <a:solidFill>
                  <a:srgbClr val="000000"/>
                </a:solidFill>
              </a:rPr>
              <a:t>Klik op </a:t>
            </a:r>
            <a:r>
              <a:rPr b="1">
                <a:solidFill>
                  <a:srgbClr val="000000"/>
                </a:solidFill>
              </a:rPr>
              <a:t>Extra &gt; Opties</a:t>
            </a:r>
            <a:r>
              <a:rPr>
                <a:solidFill>
                  <a:srgbClr val="000000"/>
                </a:solidFill>
              </a:rPr>
              <a:t> als het dialoogvenster Opties nog niet geopend is. Klik op het +-teken links van </a:t>
            </a:r>
            <a:r>
              <a:rPr b="1">
                <a:solidFill>
                  <a:srgbClr val="000000"/>
                </a:solidFill>
              </a:rPr>
              <a:t>Laden/Opslaan</a:t>
            </a:r>
            <a:r>
              <a:rPr>
                <a:solidFill>
                  <a:srgbClr val="000000"/>
                </a:solidFill>
              </a:rPr>
              <a:t>.</a:t>
            </a:r>
            <a:r>
              <a:t>Algemene opties Laden/Opslaan</a:t>
            </a:r>
          </a:p>
          <a:p>
            <a:pPr marL="0" indent="0" defTabSz="333756">
              <a:spcBef>
                <a:spcPts val="0"/>
              </a:spcBef>
              <a:buSzTx/>
              <a:buNone/>
              <a:defRPr sz="964">
                <a:solidFill>
                  <a:srgbClr val="404040"/>
                </a:solidFill>
                <a:latin typeface="Helvetica"/>
                <a:ea typeface="Helvetica"/>
                <a:cs typeface="Helvetica"/>
                <a:sym typeface="Helvetica"/>
              </a:defRPr>
            </a:pPr>
            <a:r>
              <a:rPr>
                <a:solidFill>
                  <a:srgbClr val="000000"/>
                </a:solidFill>
              </a:rPr>
              <a:t>De meeste keuzes op de pagina Laden/Opslaan – Algemeen zullen de gebruikers van andere kantoorpakketten bekend voorkomen. Enkele belangrijke items worden hieronder beschreven.</a:t>
            </a:r>
            <a:endParaRPr>
              <a:solidFill>
                <a:srgbClr val="000000"/>
              </a:solidFill>
            </a:endParaRPr>
          </a:p>
          <a:p>
            <a:pPr marL="0" indent="0" defTabSz="333756">
              <a:spcBef>
                <a:spcPts val="0"/>
              </a:spcBef>
              <a:buSzTx/>
              <a:buNone/>
              <a:defRPr b="1" sz="964">
                <a:solidFill>
                  <a:srgbClr val="404040"/>
                </a:solidFill>
                <a:latin typeface="Helvetica"/>
                <a:ea typeface="Helvetica"/>
                <a:cs typeface="Helvetica"/>
                <a:sym typeface="Helvetica"/>
              </a:defRPr>
            </a:pPr>
            <a:r>
              <a:rPr>
                <a:solidFill>
                  <a:srgbClr val="000000"/>
                </a:solidFill>
              </a:rPr>
              <a:t>Door gebruiker gedefinieerde instellingen samen met het document laden</a:t>
            </a:r>
            <a:endParaRPr b="0">
              <a:solidFill>
                <a:srgbClr val="000000"/>
              </a:solidFill>
            </a:endParaRPr>
          </a:p>
          <a:p>
            <a:pPr marL="0" indent="0" defTabSz="333756">
              <a:spcBef>
                <a:spcPts val="0"/>
              </a:spcBef>
              <a:buSzTx/>
              <a:buNone/>
              <a:defRPr sz="964">
                <a:solidFill>
                  <a:srgbClr val="404040"/>
                </a:solidFill>
                <a:latin typeface="Helvetica"/>
                <a:ea typeface="Helvetica"/>
                <a:cs typeface="Helvetica"/>
                <a:sym typeface="Helvetica"/>
              </a:defRPr>
            </a:pPr>
            <a:r>
              <a:rPr>
                <a:solidFill>
                  <a:srgbClr val="000000"/>
                </a:solidFill>
              </a:rPr>
              <a:t>Wanneer u een document opslaat worden bepaalde instellingen daarmee ook opgeslagen. Bijvoorbeeld: uw keuze (in de opties voor OOo Writer) over hoe koppelingen moeten worden bijgewerkt wordt beïnvloed door de optie </a:t>
            </a:r>
            <a:r>
              <a:rPr b="1">
                <a:solidFill>
                  <a:srgbClr val="000000"/>
                </a:solidFill>
              </a:rPr>
              <a:t>Door gebruiker gedefinieerde instellingen samen met het document laden</a:t>
            </a:r>
            <a:r>
              <a:rPr>
                <a:solidFill>
                  <a:srgbClr val="000000"/>
                </a:solidFill>
              </a:rPr>
              <a:t>. Sommige instellingen (printernaam, de aan het document gekoppelde gegevensbron) worden altijd samen met een document geladen, of deze optie nu is geselecteerd of niet.</a:t>
            </a:r>
            <a:endParaRPr>
              <a:solidFill>
                <a:srgbClr val="000000"/>
              </a:solidFill>
            </a:endParaRPr>
          </a:p>
          <a:p>
            <a:pPr marL="0" indent="0" defTabSz="333756">
              <a:spcBef>
                <a:spcPts val="0"/>
              </a:spcBef>
              <a:buSzTx/>
              <a:buNone/>
              <a:defRPr sz="964">
                <a:solidFill>
                  <a:srgbClr val="404040"/>
                </a:solidFill>
                <a:latin typeface="Helvetica"/>
                <a:ea typeface="Helvetica"/>
                <a:cs typeface="Helvetica"/>
                <a:sym typeface="Helvetica"/>
              </a:defRPr>
            </a:pPr>
            <a:r>
              <a:rPr>
                <a:solidFill>
                  <a:srgbClr val="000000"/>
                </a:solidFill>
              </a:rPr>
              <a:t>Als u deze optie selecteert, hebben deze documentinstellingen een lagere prioriteit dan de gebruiker-specifieke instellingen van de persoon die het opent. Als u deze optie deselecteert hebben de persoonlijke instellingen van de gebruiker geen voorrang boven de instellingen in het document. Bijvoorbeeld: uw keuze (in de opties voor OOo Writer) over hoe koppelingen moeten worden bijgewerkt wordt beïnvloed door de optie </a:t>
            </a:r>
            <a:r>
              <a:rPr b="1">
                <a:solidFill>
                  <a:srgbClr val="000000"/>
                </a:solidFill>
              </a:rPr>
              <a:t>Door gebruiker gedefinieerde instellingen samen met het document laden</a:t>
            </a:r>
            <a:r>
              <a:rPr>
                <a:solidFill>
                  <a:srgbClr val="000000"/>
                </a:solidFill>
              </a:rPr>
              <a:t>.</a:t>
            </a:r>
            <a:endParaRPr>
              <a:solidFill>
                <a:srgbClr val="000000"/>
              </a:solidFill>
            </a:endParaRPr>
          </a:p>
          <a:p>
            <a:pPr marL="0" indent="0" algn="ctr" defTabSz="333756">
              <a:spcBef>
                <a:spcPts val="0"/>
              </a:spcBef>
              <a:buSzTx/>
              <a:buNone/>
              <a:defRPr sz="906">
                <a:solidFill>
                  <a:srgbClr val="0044CC"/>
                </a:solidFill>
                <a:latin typeface="Helvetica"/>
                <a:ea typeface="Helvetica"/>
                <a:cs typeface="Helvetica"/>
                <a:sym typeface="Helvetica"/>
              </a:defRPr>
            </a:pPr>
            <a:endParaRPr sz="851">
              <a:solidFill>
                <a:srgbClr val="000000"/>
              </a:solidFill>
            </a:endParaRPr>
          </a:p>
          <a:p>
            <a:pPr marL="0" indent="0" algn="ctr" defTabSz="333756">
              <a:spcBef>
                <a:spcPts val="0"/>
              </a:spcBef>
              <a:buSzTx/>
              <a:buNone/>
              <a:defRPr sz="803">
                <a:solidFill>
                  <a:srgbClr val="0044CC"/>
                </a:solidFill>
                <a:latin typeface="Helvetica"/>
                <a:ea typeface="Helvetica"/>
                <a:cs typeface="Helvetica"/>
                <a:sym typeface="Helvetica"/>
              </a:defRPr>
            </a:pPr>
          </a:p>
          <a:p>
            <a:pPr marL="0" indent="0" defTabSz="333756">
              <a:spcBef>
                <a:spcPts val="0"/>
              </a:spcBef>
              <a:buSzTx/>
              <a:buNone/>
              <a:defRPr i="1" sz="851">
                <a:solidFill>
                  <a:srgbClr val="404040"/>
                </a:solidFill>
                <a:latin typeface="Helvetica"/>
                <a:ea typeface="Helvetica"/>
                <a:cs typeface="Helvetica"/>
                <a:sym typeface="Helvetica"/>
              </a:defRPr>
            </a:pPr>
            <a:r>
              <a:rPr>
                <a:solidFill>
                  <a:srgbClr val="000000"/>
                </a:solidFill>
              </a:rPr>
              <a:t>Opties voor Laden/Opslaan kiezen.</a:t>
            </a:r>
            <a:endParaRPr i="0">
              <a:solidFill>
                <a:srgbClr val="000000"/>
              </a:solidFill>
            </a:endParaRPr>
          </a:p>
          <a:p>
            <a:pPr marL="0" indent="0" defTabSz="333756">
              <a:spcBef>
                <a:spcPts val="0"/>
              </a:spcBef>
              <a:buSzTx/>
              <a:buNone/>
              <a:defRPr b="1" sz="964">
                <a:solidFill>
                  <a:srgbClr val="404040"/>
                </a:solidFill>
                <a:latin typeface="Helvetica"/>
                <a:ea typeface="Helvetica"/>
                <a:cs typeface="Helvetica"/>
                <a:sym typeface="Helvetica"/>
              </a:defRPr>
            </a:pPr>
            <a:r>
              <a:rPr>
                <a:solidFill>
                  <a:srgbClr val="000000"/>
                </a:solidFill>
              </a:rPr>
              <a:t>Printerinstellingen met het document laden</a:t>
            </a:r>
            <a:endParaRPr b="0">
              <a:solidFill>
                <a:srgbClr val="000000"/>
              </a:solidFill>
            </a:endParaRPr>
          </a:p>
          <a:p>
            <a:pPr marL="0" indent="0" defTabSz="333756">
              <a:spcBef>
                <a:spcPts val="0"/>
              </a:spcBef>
              <a:buSzTx/>
              <a:buNone/>
              <a:defRPr sz="964">
                <a:solidFill>
                  <a:srgbClr val="404040"/>
                </a:solidFill>
                <a:latin typeface="Helvetica"/>
                <a:ea typeface="Helvetica"/>
                <a:cs typeface="Helvetica"/>
                <a:sym typeface="Helvetica"/>
              </a:defRPr>
            </a:pPr>
            <a:r>
              <a:rPr>
                <a:solidFill>
                  <a:srgbClr val="000000"/>
                </a:solidFill>
              </a:rPr>
              <a:t>Als deze optie </a:t>
            </a:r>
            <a:r>
              <a:rPr b="1">
                <a:solidFill>
                  <a:srgbClr val="000000"/>
                </a:solidFill>
              </a:rPr>
              <a:t>niet</a:t>
            </a:r>
            <a:r>
              <a:rPr>
                <a:solidFill>
                  <a:srgbClr val="000000"/>
                </a:solidFill>
              </a:rPr>
              <a:t> geselecteerd is, dan worden de printerinstellingen, die opgeslagen zijn met het document, genegeerd, wanneer u afdrukt met behulp van het pictogram </a:t>
            </a:r>
            <a:r>
              <a:rPr b="1">
                <a:solidFill>
                  <a:srgbClr val="000000"/>
                </a:solidFill>
              </a:rPr>
              <a:t>Bestand direct afdrukken</a:t>
            </a:r>
            <a:r>
              <a:rPr>
                <a:solidFill>
                  <a:srgbClr val="000000"/>
                </a:solidFill>
              </a:rPr>
              <a:t>. In plaats daarvan zal de standaardprinter van uw systeem worden gebruikt.</a:t>
            </a:r>
            <a:endParaRPr>
              <a:solidFill>
                <a:srgbClr val="000000"/>
              </a:solidFill>
            </a:endParaRPr>
          </a:p>
          <a:p>
            <a:pPr marL="0" indent="0" defTabSz="333756">
              <a:spcBef>
                <a:spcPts val="0"/>
              </a:spcBef>
              <a:buSzTx/>
              <a:buNone/>
              <a:defRPr b="1" sz="964">
                <a:solidFill>
                  <a:srgbClr val="404040"/>
                </a:solidFill>
                <a:latin typeface="Helvetica"/>
                <a:ea typeface="Helvetica"/>
                <a:cs typeface="Helvetica"/>
                <a:sym typeface="Helvetica"/>
              </a:defRPr>
            </a:pPr>
            <a:r>
              <a:rPr>
                <a:solidFill>
                  <a:srgbClr val="000000"/>
                </a:solidFill>
              </a:rPr>
              <a:t>Eigenschappen eerst bewerken</a:t>
            </a:r>
            <a:endParaRPr b="0">
              <a:solidFill>
                <a:srgbClr val="000000"/>
              </a:solidFill>
            </a:endParaRPr>
          </a:p>
          <a:p>
            <a:pPr marL="0" indent="0" defTabSz="333756">
              <a:spcBef>
                <a:spcPts val="0"/>
              </a:spcBef>
              <a:buSzTx/>
              <a:buNone/>
              <a:defRPr sz="964">
                <a:solidFill>
                  <a:srgbClr val="404040"/>
                </a:solidFill>
                <a:latin typeface="Helvetica"/>
                <a:ea typeface="Helvetica"/>
                <a:cs typeface="Helvetica"/>
                <a:sym typeface="Helvetica"/>
              </a:defRPr>
            </a:pPr>
            <a:r>
              <a:rPr>
                <a:solidFill>
                  <a:srgbClr val="000000"/>
                </a:solidFill>
              </a:rPr>
              <a:t>Als u deze optie selecteert, verschijnt, de eerste keer dat u een nieuw document opslaat, het dialoogvenster Documenteigenschappen zodat u relevante informatie kunt invullen (of wanneer u </a:t>
            </a:r>
            <a:r>
              <a:rPr b="1">
                <a:solidFill>
                  <a:srgbClr val="000000"/>
                </a:solidFill>
              </a:rPr>
              <a:t>Opslaan als</a:t>
            </a:r>
            <a:r>
              <a:rPr>
                <a:solidFill>
                  <a:srgbClr val="000000"/>
                </a:solidFill>
              </a:rPr>
              <a:t> gebruikt).</a:t>
            </a:r>
            <a:endParaRPr>
              <a:solidFill>
                <a:srgbClr val="000000"/>
              </a:solidFill>
            </a:endParaRPr>
          </a:p>
          <a:p>
            <a:pPr marL="0" indent="0" defTabSz="333756">
              <a:spcBef>
                <a:spcPts val="0"/>
              </a:spcBef>
              <a:buSzTx/>
              <a:buNone/>
              <a:defRPr b="1" sz="964">
                <a:solidFill>
                  <a:srgbClr val="404040"/>
                </a:solidFill>
                <a:latin typeface="Helvetica"/>
                <a:ea typeface="Helvetica"/>
                <a:cs typeface="Helvetica"/>
                <a:sym typeface="Helvetica"/>
              </a:defRPr>
            </a:pPr>
            <a:r>
              <a:rPr>
                <a:solidFill>
                  <a:srgbClr val="000000"/>
                </a:solidFill>
              </a:rPr>
              <a:t>AutoHerstel-informatie opslaan elke</a:t>
            </a:r>
            <a:endParaRPr b="0">
              <a:solidFill>
                <a:srgbClr val="000000"/>
              </a:solidFill>
            </a:endParaRPr>
          </a:p>
          <a:p>
            <a:pPr marL="0" indent="0" defTabSz="333756">
              <a:spcBef>
                <a:spcPts val="0"/>
              </a:spcBef>
              <a:buSzTx/>
              <a:buNone/>
              <a:defRPr sz="964">
                <a:solidFill>
                  <a:srgbClr val="404040"/>
                </a:solidFill>
                <a:latin typeface="Helvetica"/>
                <a:ea typeface="Helvetica"/>
                <a:cs typeface="Helvetica"/>
                <a:sym typeface="Helvetica"/>
              </a:defRPr>
            </a:pPr>
            <a:r>
              <a:rPr>
                <a:solidFill>
                  <a:srgbClr val="000000"/>
                </a:solidFill>
              </a:rPr>
              <a:t>Kies of u AutoHerstel wilt inschakelen en hoe vaak de informatie moet worden opgeslagen door het proces van AutoHerstel.</a:t>
            </a:r>
            <a:endParaRPr>
              <a:solidFill>
                <a:srgbClr val="000000"/>
              </a:solidFill>
            </a:endParaRPr>
          </a:p>
          <a:p>
            <a:pPr marL="0" indent="0" defTabSz="333756">
              <a:spcBef>
                <a:spcPts val="0"/>
              </a:spcBef>
              <a:buSzTx/>
              <a:buNone/>
              <a:defRPr sz="964">
                <a:solidFill>
                  <a:srgbClr val="404040"/>
                </a:solidFill>
                <a:latin typeface="Helvetica"/>
                <a:ea typeface="Helvetica"/>
                <a:cs typeface="Helvetica"/>
                <a:sym typeface="Helvetica"/>
              </a:defRPr>
            </a:pPr>
            <a:r>
              <a:rPr>
                <a:solidFill>
                  <a:srgbClr val="000000"/>
                </a:solidFill>
              </a:rPr>
              <a:t>AutoHerstel in OpenOffice.org overschrijft het originele bestand. Als u daarnaast ook </a:t>
            </a:r>
            <a:r>
              <a:rPr b="1">
                <a:solidFill>
                  <a:srgbClr val="000000"/>
                </a:solidFill>
              </a:rPr>
              <a:t>Altijd een reservekopie maken</a:t>
            </a:r>
            <a:r>
              <a:rPr>
                <a:solidFill>
                  <a:srgbClr val="000000"/>
                </a:solidFill>
              </a:rPr>
              <a:t> hebt gekozen, dan overschrijft het originele bestand de reservekopie. Met deze instelling, is het herstellen van een document na het vastlopen van uw systeem eenvoudiger; maar het terughalen van een eerdere versie van het document kan moeilijker zijn.</a:t>
            </a:r>
            <a:endParaRPr>
              <a:solidFill>
                <a:srgbClr val="000000"/>
              </a:solidFill>
            </a:endParaRPr>
          </a:p>
          <a:p>
            <a:pPr marL="0" indent="0" defTabSz="333756">
              <a:spcBef>
                <a:spcPts val="0"/>
              </a:spcBef>
              <a:buSzTx/>
              <a:buNone/>
              <a:defRPr b="1" sz="964">
                <a:solidFill>
                  <a:srgbClr val="404040"/>
                </a:solidFill>
                <a:latin typeface="Helvetica"/>
                <a:ea typeface="Helvetica"/>
                <a:cs typeface="Helvetica"/>
                <a:sym typeface="Helvetica"/>
              </a:defRPr>
            </a:pPr>
            <a:r>
              <a:rPr>
                <a:solidFill>
                  <a:srgbClr val="000000"/>
                </a:solidFill>
              </a:rPr>
              <a:t>Sla URL's relatief op naar het bestandssysteem / internet</a:t>
            </a:r>
            <a:endParaRPr b="0">
              <a:solidFill>
                <a:srgbClr val="000000"/>
              </a:solidFill>
            </a:endParaRPr>
          </a:p>
          <a:p>
            <a:pPr marL="0" indent="0" defTabSz="333756">
              <a:spcBef>
                <a:spcPts val="0"/>
              </a:spcBef>
              <a:buSzTx/>
              <a:buNone/>
              <a:defRPr sz="964">
                <a:solidFill>
                  <a:srgbClr val="404040"/>
                </a:solidFill>
                <a:latin typeface="Helvetica"/>
                <a:ea typeface="Helvetica"/>
                <a:cs typeface="Helvetica"/>
                <a:sym typeface="Helvetica"/>
              </a:defRPr>
            </a:pPr>
            <a:r>
              <a:rPr>
                <a:solidFill>
                  <a:srgbClr val="000000"/>
                </a:solidFill>
              </a:rPr>
              <a:t>Relatieve adressering naar een bestandssysteem is alleen mogelijk als het brondocument en het document waarnaar wordt verwezen, beide op dezelfde schijf staan. Een relatief adres begint altijd vanuit de map waarin het huidige document staat. Het wordt aanbevolen om relatief op te slaan als u een mappenstructuur wilt creëren op een internetserver.</a:t>
            </a:r>
            <a:endParaRPr>
              <a:solidFill>
                <a:srgbClr val="000000"/>
              </a:solidFill>
            </a:endParaRPr>
          </a:p>
          <a:p>
            <a:pPr marL="0" indent="0" defTabSz="333756">
              <a:spcBef>
                <a:spcPts val="0"/>
              </a:spcBef>
              <a:buSzTx/>
              <a:buNone/>
              <a:defRPr b="1" sz="964">
                <a:solidFill>
                  <a:srgbClr val="404040"/>
                </a:solidFill>
                <a:latin typeface="Helvetica"/>
                <a:ea typeface="Helvetica"/>
                <a:cs typeface="Helvetica"/>
                <a:sym typeface="Helvetica"/>
              </a:defRPr>
            </a:pPr>
            <a:r>
              <a:rPr>
                <a:solidFill>
                  <a:srgbClr val="000000"/>
                </a:solidFill>
              </a:rPr>
              <a:t>Standaard bestandsformaat en ODF-instellingen</a:t>
            </a:r>
            <a:endParaRPr b="0">
              <a:solidFill>
                <a:srgbClr val="000000"/>
              </a:solidFill>
            </a:endParaRPr>
          </a:p>
          <a:p>
            <a:pPr marL="0" indent="0" defTabSz="333756">
              <a:spcBef>
                <a:spcPts val="0"/>
              </a:spcBef>
              <a:buSzTx/>
              <a:buNone/>
              <a:defRPr sz="964">
                <a:solidFill>
                  <a:srgbClr val="404040"/>
                </a:solidFill>
                <a:latin typeface="Helvetica"/>
                <a:ea typeface="Helvetica"/>
                <a:cs typeface="Helvetica"/>
                <a:sym typeface="Helvetica"/>
              </a:defRPr>
            </a:pPr>
            <a:r>
              <a:rPr b="1">
                <a:solidFill>
                  <a:srgbClr val="000000"/>
                </a:solidFill>
              </a:rPr>
              <a:t>Versie ODF-formaat</a:t>
            </a:r>
            <a:r>
              <a:rPr>
                <a:solidFill>
                  <a:srgbClr val="000000"/>
                </a:solidFill>
              </a:rPr>
              <a:t>. OpenOffice.org slaat standaard documenten op in Open Document Format (ODF) versie 1.2. Hoewel dit een betere functionaliteit geeft, kunnen er problemen met compatibiliteit met eerder versies optreden. Als een bestand dat is opgeslagen in ODF 1.2 wordt geopend in een eerdere versie van OpenOffice.org (die ODF 1.0/1.1 gebruikt), kunnen enkele van de geavanceerde mogelijkheden verloren gaan. Twee zichtbare voorbeelden hiervan zijn kruisverwijzingen naar koppen en de opmaak van genummerde lijsten. Indien u van plan bent om documenten te delen met mensen die nog steeds oudere versies van OpenOffice.org gebruiken, wordt het aanbevolen om uw document op te slaan met ODF versie 1.0/1.1.</a:t>
            </a:r>
            <a:endParaRPr>
              <a:solidFill>
                <a:srgbClr val="000000"/>
              </a:solidFill>
            </a:endParaRPr>
          </a:p>
          <a:p>
            <a:pPr marL="0" indent="0" defTabSz="333756">
              <a:spcBef>
                <a:spcPts val="0"/>
              </a:spcBef>
              <a:buSzTx/>
              <a:buNone/>
              <a:defRPr sz="964">
                <a:solidFill>
                  <a:srgbClr val="404040"/>
                </a:solidFill>
                <a:latin typeface="Helvetica"/>
                <a:ea typeface="Helvetica"/>
                <a:cs typeface="Helvetica"/>
                <a:sym typeface="Helvetica"/>
              </a:defRPr>
            </a:pPr>
            <a:r>
              <a:rPr b="1">
                <a:solidFill>
                  <a:srgbClr val="000000"/>
                </a:solidFill>
              </a:rPr>
              <a:t>Grootte optimaliseren voor ODF-formaat</a:t>
            </a:r>
            <a:r>
              <a:rPr>
                <a:solidFill>
                  <a:srgbClr val="000000"/>
                </a:solidFill>
              </a:rPr>
              <a:t>. OpenOffice.org documenten zijn XML-bestanden. Indien u deze optie selecteert, schrijft OOo de XML-gegevens weg zonder inspringingen en regeleinden. Als u in staat wilt zijn om de XML-bestanden in een gestructureerde vorm in een tekstverwerker te lezen, selecteer deze optie dan niet.</a:t>
            </a:r>
            <a:endParaRPr>
              <a:solidFill>
                <a:srgbClr val="000000"/>
              </a:solidFill>
            </a:endParaRPr>
          </a:p>
          <a:p>
            <a:pPr marL="0" indent="0" defTabSz="333756">
              <a:spcBef>
                <a:spcPts val="0"/>
              </a:spcBef>
              <a:buSzTx/>
              <a:buNone/>
              <a:defRPr sz="964">
                <a:solidFill>
                  <a:srgbClr val="404040"/>
                </a:solidFill>
                <a:latin typeface="Helvetica"/>
                <a:ea typeface="Helvetica"/>
                <a:cs typeface="Helvetica"/>
                <a:sym typeface="Helvetica"/>
              </a:defRPr>
            </a:pPr>
            <a:r>
              <a:rPr b="1">
                <a:solidFill>
                  <a:srgbClr val="000000"/>
                </a:solidFill>
              </a:rPr>
              <a:t>Documenttype</a:t>
            </a:r>
            <a:r>
              <a:rPr>
                <a:solidFill>
                  <a:srgbClr val="000000"/>
                </a:solidFill>
              </a:rPr>
              <a:t>. Als u veelvuldig documenten deelt met gebruikers van Microsoft Word, zou u mogelijk het attribuut </a:t>
            </a:r>
            <a:r>
              <a:rPr b="1">
                <a:solidFill>
                  <a:srgbClr val="000000"/>
                </a:solidFill>
              </a:rPr>
              <a:t>Altijd opslaan als</a:t>
            </a:r>
            <a:r>
              <a:rPr>
                <a:solidFill>
                  <a:srgbClr val="000000"/>
                </a:solidFill>
              </a:rPr>
              <a:t> voor tekstdocumenten, in de sectie Standaard bestandsformaat en ODF-indelingen, naar één van de Word-documenttypen willen wijzigen.</a:t>
            </a:r>
            <a:endParaRPr>
              <a:solidFill>
                <a:srgbClr val="000000"/>
              </a:solidFill>
            </a:endParaRP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3" name="Bespreken van 6 alternatieve Office paketten…"/>
          <p:cNvSpPr txBox="1"/>
          <p:nvPr>
            <p:ph type="body" idx="13"/>
          </p:nvPr>
        </p:nvSpPr>
        <p:spPr>
          <a:xfrm>
            <a:off x="1270000" y="6362700"/>
            <a:ext cx="10464800" cy="3039466"/>
          </a:xfrm>
          <a:prstGeom prst="rect">
            <a:avLst/>
          </a:prstGeom>
        </p:spPr>
        <p:txBody>
          <a:bodyPr/>
          <a:lstStyle/>
          <a:p>
            <a:pPr/>
            <a:r>
              <a:t>Bespreken van 6 alternatieve Office paketten</a:t>
            </a:r>
          </a:p>
          <a:p>
            <a:pPr/>
            <a:r>
              <a:t>Instalatie Apache  Open Office</a:t>
            </a:r>
          </a:p>
          <a:p>
            <a:pPr/>
          </a:p>
          <a:p>
            <a:pPr/>
            <a:r>
              <a:t>Pauze</a:t>
            </a:r>
          </a:p>
          <a:p>
            <a:pPr/>
          </a:p>
          <a:p>
            <a:pPr/>
            <a:r>
              <a:t>Instellingen en gebruik Open Office</a:t>
            </a:r>
          </a:p>
          <a:p>
            <a:pPr/>
          </a:p>
          <a:p>
            <a:pPr/>
            <a:r>
              <a:t>Vragen</a:t>
            </a:r>
          </a:p>
        </p:txBody>
      </p:sp>
      <p:sp>
        <p:nvSpPr>
          <p:cNvPr id="124" name="“ Spoorboekje”"/>
          <p:cNvSpPr txBox="1"/>
          <p:nvPr>
            <p:ph type="body" idx="14"/>
          </p:nvPr>
        </p:nvSpPr>
        <p:spPr>
          <a:xfrm>
            <a:off x="1422400" y="4768762"/>
            <a:ext cx="10464800" cy="1130476"/>
          </a:xfrm>
          <a:prstGeom prst="rect">
            <a:avLst/>
          </a:prstGeom>
        </p:spPr>
        <p:txBody>
          <a:bodyPr/>
          <a:lstStyle/>
          <a:p>
            <a:pPr/>
            <a:r>
              <a:t>“ Spoorboekje”</a:t>
            </a:r>
          </a:p>
        </p:txBody>
      </p:sp>
      <p:pic>
        <p:nvPicPr>
          <p:cNvPr id="125" name="PTCCLOGOkopie.png" descr="PTCCLOGOkopie.png"/>
          <p:cNvPicPr>
            <a:picLocks noChangeAspect="1"/>
          </p:cNvPicPr>
          <p:nvPr/>
        </p:nvPicPr>
        <p:blipFill>
          <a:blip r:embed="rId2">
            <a:extLst/>
          </a:blip>
          <a:stretch>
            <a:fillRect/>
          </a:stretch>
        </p:blipFill>
        <p:spPr>
          <a:xfrm>
            <a:off x="1803400" y="914400"/>
            <a:ext cx="10160000" cy="2235200"/>
          </a:xfrm>
          <a:prstGeom prst="rect">
            <a:avLst/>
          </a:prstGeom>
          <a:ln w="12700">
            <a:miter lim="400000"/>
          </a:ln>
        </p:spPr>
      </p:pic>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5" name="Even de praktijk"/>
          <p:cNvSpPr txBox="1"/>
          <p:nvPr>
            <p:ph type="body" idx="4294967295"/>
          </p:nvPr>
        </p:nvSpPr>
        <p:spPr>
          <a:prstGeom prst="rect">
            <a:avLst/>
          </a:prstGeom>
        </p:spPr>
        <p:txBody>
          <a:bodyPr/>
          <a:lstStyle/>
          <a:p>
            <a:pPr/>
            <a:r>
              <a:t>Even de praktijk</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7" name="Een sjabloon gebruiken om een document te maken…"/>
          <p:cNvSpPr txBox="1"/>
          <p:nvPr/>
        </p:nvSpPr>
        <p:spPr>
          <a:xfrm>
            <a:off x="971550" y="1441450"/>
            <a:ext cx="13055600" cy="33147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lgn="l" defTabSz="457200">
              <a:defRPr sz="2510">
                <a:solidFill>
                  <a:srgbClr val="003366"/>
                </a:solidFill>
                <a:latin typeface="Helvetica"/>
                <a:ea typeface="Helvetica"/>
                <a:cs typeface="Helvetica"/>
                <a:sym typeface="Helvetica"/>
              </a:defRPr>
            </a:pPr>
            <a:r>
              <a:t>Een sjabloon gebruiken om een document te maken</a:t>
            </a:r>
          </a:p>
          <a:p>
            <a:pPr algn="l" defTabSz="457200">
              <a:defRPr b="0" sz="1109">
                <a:solidFill>
                  <a:srgbClr val="0044CC"/>
                </a:solidFill>
                <a:latin typeface="Helvetica"/>
                <a:ea typeface="Helvetica"/>
                <a:cs typeface="Helvetica"/>
                <a:sym typeface="Helvetica"/>
              </a:defRPr>
            </a:pPr>
            <a:endParaRPr>
              <a:solidFill>
                <a:srgbClr val="7D7D7D"/>
              </a:solidFill>
            </a:endParaRPr>
          </a:p>
          <a:p>
            <a:pPr algn="l" defTabSz="457200">
              <a:defRPr b="0" sz="900">
                <a:solidFill>
                  <a:srgbClr val="0044CC"/>
                </a:solidFill>
                <a:latin typeface="Helvetica"/>
                <a:ea typeface="Helvetica"/>
                <a:cs typeface="Helvetica"/>
                <a:sym typeface="Helvetica"/>
              </a:defRPr>
            </a:pPr>
            <a:endParaRPr>
              <a:solidFill>
                <a:srgbClr val="7D7D7D"/>
              </a:solidFill>
            </a:endParaRPr>
          </a:p>
          <a:p>
            <a:pPr algn="l" defTabSz="457200">
              <a:defRPr b="0" sz="900">
                <a:solidFill>
                  <a:srgbClr val="0044CC"/>
                </a:solidFill>
                <a:latin typeface="Helvetica"/>
                <a:ea typeface="Helvetica"/>
                <a:cs typeface="Helvetica"/>
                <a:sym typeface="Helvetica"/>
              </a:defRPr>
            </a:pPr>
            <a:endParaRPr>
              <a:solidFill>
                <a:srgbClr val="7D7D7D"/>
              </a:solidFill>
            </a:endParaRPr>
          </a:p>
          <a:p>
            <a:pPr marL="457200" indent="-317500" algn="l" defTabSz="457200">
              <a:buSzPct val="145000"/>
              <a:buFont typeface="Helvetica"/>
              <a:buAutoNum type="arabicPeriod" startAt="1"/>
              <a:defRPr b="0" sz="1320">
                <a:solidFill>
                  <a:srgbClr val="404040"/>
                </a:solidFill>
                <a:latin typeface="Helvetica"/>
                <a:ea typeface="Helvetica"/>
                <a:cs typeface="Helvetica"/>
                <a:sym typeface="Helvetica"/>
              </a:defRPr>
            </a:pPr>
            <a:r>
              <a:rPr>
                <a:solidFill>
                  <a:srgbClr val="000000"/>
                </a:solidFill>
              </a:rPr>
              <a:t>	Kies </a:t>
            </a:r>
            <a:r>
              <a:rPr b="1">
                <a:solidFill>
                  <a:srgbClr val="000000"/>
                </a:solidFill>
              </a:rPr>
              <a:t>Bestand &gt; Nieuw &gt; Sjablonen en documenten</a:t>
            </a:r>
            <a:r>
              <a:rPr>
                <a:solidFill>
                  <a:srgbClr val="000000"/>
                </a:solidFill>
              </a:rPr>
              <a:t> uit het hoofdmenu. Het dialoogvenster Sjablonen en documenten opent zich</a:t>
            </a:r>
            <a:endParaRPr>
              <a:solidFill>
                <a:srgbClr val="7D7D7D"/>
              </a:solidFill>
            </a:endParaRPr>
          </a:p>
          <a:p>
            <a:pPr algn="l" defTabSz="457200">
              <a:defRPr b="0" sz="900">
                <a:solidFill>
                  <a:srgbClr val="0044CC"/>
                </a:solidFill>
                <a:latin typeface="Helvetica"/>
                <a:ea typeface="Helvetica"/>
                <a:cs typeface="Helvetica"/>
                <a:sym typeface="Helvetica"/>
              </a:defRPr>
            </a:pPr>
            <a:endParaRPr>
              <a:solidFill>
                <a:srgbClr val="000000"/>
              </a:solidFill>
            </a:endParaRPr>
          </a:p>
          <a:p>
            <a:pPr algn="l" defTabSz="457200">
              <a:defRPr b="0" sz="1320">
                <a:solidFill>
                  <a:srgbClr val="404040"/>
                </a:solidFill>
                <a:latin typeface="Helvetica"/>
                <a:ea typeface="Helvetica"/>
                <a:cs typeface="Helvetica"/>
                <a:sym typeface="Helvetica"/>
              </a:defRPr>
            </a:pPr>
            <a:endParaRPr>
              <a:solidFill>
                <a:srgbClr val="000000"/>
              </a:solidFill>
            </a:endParaRPr>
          </a:p>
          <a:p>
            <a:pPr algn="l" defTabSz="457200">
              <a:defRPr b="0" sz="1320">
                <a:solidFill>
                  <a:srgbClr val="404040"/>
                </a:solidFill>
                <a:latin typeface="Helvetica"/>
                <a:ea typeface="Helvetica"/>
                <a:cs typeface="Helvetica"/>
                <a:sym typeface="Helvetica"/>
              </a:defRPr>
            </a:pPr>
            <a:r>
              <a:rPr>
                <a:solidFill>
                  <a:srgbClr val="000000"/>
                </a:solidFill>
              </a:rPr>
              <a:t>Een sjabloon gebruiken om een document te maken:</a:t>
            </a:r>
            <a:endParaRPr>
              <a:solidFill>
                <a:srgbClr val="000000"/>
              </a:solidFill>
            </a:endParaRPr>
          </a:p>
          <a:p>
            <a:pPr marL="457200" indent="-317500" algn="l" defTabSz="457200">
              <a:buSzPct val="145000"/>
              <a:buFont typeface="Helvetica"/>
              <a:buAutoNum type="arabicPeriod" startAt="2"/>
              <a:defRPr b="0" sz="1320">
                <a:solidFill>
                  <a:srgbClr val="404040"/>
                </a:solidFill>
                <a:latin typeface="Helvetica"/>
                <a:ea typeface="Helvetica"/>
                <a:cs typeface="Helvetica"/>
                <a:sym typeface="Helvetica"/>
              </a:defRPr>
            </a:pPr>
            <a:r>
              <a:rPr>
                <a:solidFill>
                  <a:srgbClr val="000000"/>
                </a:solidFill>
              </a:rPr>
              <a:t>	Klik, in het vak links, op het pictogram </a:t>
            </a:r>
            <a:r>
              <a:rPr b="1">
                <a:solidFill>
                  <a:srgbClr val="000000"/>
                </a:solidFill>
              </a:rPr>
              <a:t>Sjablonen</a:t>
            </a:r>
            <a:r>
              <a:rPr>
                <a:solidFill>
                  <a:srgbClr val="000000"/>
                </a:solidFill>
              </a:rPr>
              <a:t> als dat al niet geselecteerd is. Een lijst met sjabloonmappen verschijnt in het middelste vak.</a:t>
            </a:r>
            <a:endParaRPr>
              <a:solidFill>
                <a:srgbClr val="000000"/>
              </a:solidFill>
            </a:endParaRPr>
          </a:p>
          <a:p>
            <a:pPr marL="457200" indent="-317500" algn="l" defTabSz="457200">
              <a:buSzPct val="145000"/>
              <a:buFont typeface="Helvetica"/>
              <a:buAutoNum type="arabicPeriod" startAt="2"/>
              <a:defRPr b="0" sz="1320">
                <a:solidFill>
                  <a:srgbClr val="404040"/>
                </a:solidFill>
                <a:latin typeface="Helvetica"/>
                <a:ea typeface="Helvetica"/>
                <a:cs typeface="Helvetica"/>
                <a:sym typeface="Helvetica"/>
              </a:defRPr>
            </a:pPr>
            <a:r>
              <a:rPr>
                <a:solidFill>
                  <a:srgbClr val="000000"/>
                </a:solidFill>
              </a:rPr>
              <a:t>	Dubbelklik op de map die het sjabloon bevat dat u wilt gebruiken. Een lijst van alle sjablonen die in die map aanwezig zijn verschijnt in het middelste vak.</a:t>
            </a:r>
            <a:endParaRPr>
              <a:solidFill>
                <a:srgbClr val="000000"/>
              </a:solidFill>
            </a:endParaRPr>
          </a:p>
          <a:p>
            <a:pPr marL="457200" indent="-317500" algn="l" defTabSz="457200">
              <a:buSzPct val="145000"/>
              <a:buFont typeface="Helvetica"/>
              <a:buAutoNum type="arabicPeriod" startAt="2"/>
              <a:defRPr b="0" sz="1320">
                <a:solidFill>
                  <a:srgbClr val="404040"/>
                </a:solidFill>
                <a:latin typeface="Helvetica"/>
                <a:ea typeface="Helvetica"/>
                <a:cs typeface="Helvetica"/>
                <a:sym typeface="Helvetica"/>
              </a:defRPr>
            </a:pPr>
            <a:r>
              <a:rPr>
                <a:solidFill>
                  <a:srgbClr val="000000"/>
                </a:solidFill>
              </a:rPr>
              <a:t>	Klik op de sjabloon dat u wilt gebruiken. U kunt een voorbeeld van het sjabloon zien of de eigenschappen van het sjabloon bekijken:</a:t>
            </a:r>
            <a:endParaRPr>
              <a:solidFill>
                <a:srgbClr val="000000"/>
              </a:solidFill>
            </a:endParaRPr>
          </a:p>
          <a:p>
            <a:pPr lvl="1" marL="914400" indent="-317500" algn="l" defTabSz="457200">
              <a:buSzPct val="145000"/>
              <a:buFont typeface="Helvetica"/>
              <a:buChar char="•"/>
              <a:defRPr b="0" sz="1320">
                <a:solidFill>
                  <a:srgbClr val="404040"/>
                </a:solidFill>
                <a:latin typeface="Helvetica"/>
                <a:ea typeface="Helvetica"/>
                <a:cs typeface="Helvetica"/>
                <a:sym typeface="Helvetica"/>
              </a:defRPr>
            </a:pPr>
            <a:r>
              <a:rPr>
                <a:solidFill>
                  <a:srgbClr val="000000"/>
                </a:solidFill>
              </a:rPr>
              <a:t>	Klik op het pictogram </a:t>
            </a:r>
            <a:r>
              <a:rPr b="1">
                <a:solidFill>
                  <a:srgbClr val="000000"/>
                </a:solidFill>
              </a:rPr>
              <a:t>Voorbeeld</a:t>
            </a:r>
            <a:r>
              <a:rPr>
                <a:solidFill>
                  <a:srgbClr val="000000"/>
                </a:solidFill>
              </a:rPr>
              <a:t> om een voorbeeld van de sjabloon te bekijken. Een voorbeeld van de sjabloon verschijnt in het vak rechts.</a:t>
            </a:r>
            <a:endParaRPr>
              <a:solidFill>
                <a:srgbClr val="000000"/>
              </a:solidFill>
            </a:endParaRPr>
          </a:p>
          <a:p>
            <a:pPr lvl="1" marL="914400" indent="-317500" algn="l" defTabSz="457200">
              <a:buSzPct val="145000"/>
              <a:buFont typeface="Helvetica"/>
              <a:buChar char="•"/>
              <a:defRPr b="0" sz="1320">
                <a:solidFill>
                  <a:srgbClr val="404040"/>
                </a:solidFill>
                <a:latin typeface="Helvetica"/>
                <a:ea typeface="Helvetica"/>
                <a:cs typeface="Helvetica"/>
                <a:sym typeface="Helvetica"/>
              </a:defRPr>
            </a:pPr>
            <a:r>
              <a:rPr>
                <a:solidFill>
                  <a:srgbClr val="000000"/>
                </a:solidFill>
              </a:rPr>
              <a:t>	Klik op het pictogram </a:t>
            </a:r>
            <a:r>
              <a:rPr b="1">
                <a:solidFill>
                  <a:srgbClr val="000000"/>
                </a:solidFill>
              </a:rPr>
              <a:t>Documenteigenschappen</a:t>
            </a:r>
            <a:r>
              <a:rPr>
                <a:solidFill>
                  <a:srgbClr val="000000"/>
                </a:solidFill>
              </a:rPr>
              <a:t> om de eigenschappen van het sjabloon te bekijken. De eigenschappen van de sjabloon verschijnen in het vak rechts.</a:t>
            </a:r>
            <a:endParaRPr>
              <a:solidFill>
                <a:srgbClr val="000000"/>
              </a:solidFill>
            </a:endParaRPr>
          </a:p>
          <a:p>
            <a:pPr marL="457200" indent="-317500" algn="l" defTabSz="457200">
              <a:buSzPct val="145000"/>
              <a:buFont typeface="Helvetica"/>
              <a:buAutoNum type="arabicPeriod" startAt="5"/>
              <a:defRPr b="0" sz="1320">
                <a:solidFill>
                  <a:srgbClr val="404040"/>
                </a:solidFill>
                <a:latin typeface="Helvetica"/>
                <a:ea typeface="Helvetica"/>
                <a:cs typeface="Helvetica"/>
                <a:sym typeface="Helvetica"/>
              </a:defRPr>
            </a:pPr>
            <a:r>
              <a:rPr>
                <a:solidFill>
                  <a:srgbClr val="000000"/>
                </a:solidFill>
              </a:rPr>
              <a:t>	Klik op </a:t>
            </a:r>
            <a:r>
              <a:rPr b="1">
                <a:solidFill>
                  <a:srgbClr val="000000"/>
                </a:solidFill>
              </a:rPr>
              <a:t>Openen.</a:t>
            </a:r>
            <a:r>
              <a:rPr>
                <a:solidFill>
                  <a:srgbClr val="000000"/>
                </a:solidFill>
              </a:rPr>
              <a:t> Het dialoogvenster Sjablonen en documenten sluit en een nieuw document, dat is gebaseerd op de geselecteerde sjabloon, opent in OOo. U kunt dan het nieuwe document bewerken en opslaan net zoals u zou doen met een willekeurig ander document.</a:t>
            </a:r>
            <a:endParaRPr>
              <a:solidFill>
                <a:srgbClr val="000000"/>
              </a:solidFill>
            </a:endParaRPr>
          </a:p>
        </p:txBody>
      </p:sp>
      <p:pic>
        <p:nvPicPr>
          <p:cNvPr id="198" name="TandDocs_nl.png" descr="TandDocs_nl.png"/>
          <p:cNvPicPr>
            <a:picLocks noChangeAspect="1"/>
          </p:cNvPicPr>
          <p:nvPr/>
        </p:nvPicPr>
        <p:blipFill>
          <a:blip r:embed="rId2">
            <a:extLst/>
          </a:blip>
          <a:stretch>
            <a:fillRect/>
          </a:stretch>
        </p:blipFill>
        <p:spPr>
          <a:xfrm>
            <a:off x="3303443" y="5044434"/>
            <a:ext cx="6094557" cy="4226566"/>
          </a:xfrm>
          <a:prstGeom prst="rect">
            <a:avLst/>
          </a:prstGeom>
          <a:ln w="12700">
            <a:miter lim="400000"/>
          </a:ln>
        </p:spPr>
      </p:pic>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0" name="Vragen ???"/>
          <p:cNvSpPr txBox="1"/>
          <p:nvPr>
            <p:ph type="body" idx="4294967295"/>
          </p:nvPr>
        </p:nvSpPr>
        <p:spPr>
          <a:prstGeom prst="rect">
            <a:avLst/>
          </a:prstGeom>
        </p:spPr>
        <p:txBody>
          <a:bodyPr/>
          <a:lstStyle/>
          <a:p>
            <a:pPr/>
            <a:r>
              <a:t>Vragen ???</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2" name="EINDE.…"/>
          <p:cNvSpPr txBox="1"/>
          <p:nvPr>
            <p:ph type="body" idx="4294967295"/>
          </p:nvPr>
        </p:nvSpPr>
        <p:spPr>
          <a:xfrm>
            <a:off x="530874" y="2724314"/>
            <a:ext cx="11099801" cy="6286501"/>
          </a:xfrm>
          <a:prstGeom prst="rect">
            <a:avLst/>
          </a:prstGeom>
        </p:spPr>
        <p:txBody>
          <a:bodyPr/>
          <a:lstStyle/>
          <a:p>
            <a:pPr/>
            <a:r>
              <a:t>EINDE. </a:t>
            </a:r>
          </a:p>
          <a:p>
            <a:pPr/>
            <a:r>
              <a:t>Bedankt voor uw aandacht</a:t>
            </a:r>
          </a:p>
        </p:txBody>
      </p:sp>
      <p:pic>
        <p:nvPicPr>
          <p:cNvPr id="203" name="PTCCLOGOkopie.png" descr="PTCCLOGOkopie.png"/>
          <p:cNvPicPr>
            <a:picLocks noChangeAspect="1"/>
          </p:cNvPicPr>
          <p:nvPr/>
        </p:nvPicPr>
        <p:blipFill>
          <a:blip r:embed="rId2">
            <a:extLst/>
          </a:blip>
          <a:stretch>
            <a:fillRect/>
          </a:stretch>
        </p:blipFill>
        <p:spPr>
          <a:xfrm>
            <a:off x="1300597" y="1046743"/>
            <a:ext cx="10160001" cy="2235201"/>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7" name="Wat doen wij vanavond…"/>
          <p:cNvSpPr txBox="1"/>
          <p:nvPr/>
        </p:nvSpPr>
        <p:spPr>
          <a:xfrm>
            <a:off x="4559757" y="2988920"/>
            <a:ext cx="3885286" cy="37757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Wat doen wij vanavond</a:t>
            </a:r>
          </a:p>
          <a:p>
            <a:pPr/>
          </a:p>
          <a:p>
            <a:pPr/>
            <a:r>
              <a:t>We gaan het hebben over</a:t>
            </a:r>
          </a:p>
          <a:p>
            <a:pPr/>
            <a:r>
              <a:t>gratis office paketten</a:t>
            </a:r>
          </a:p>
          <a:p>
            <a:pPr/>
          </a:p>
          <a:p>
            <a:pPr/>
            <a:r>
              <a:t>ik behandel uitgebreid</a:t>
            </a:r>
          </a:p>
          <a:p>
            <a:pPr/>
            <a:r>
              <a:t>apache open office</a:t>
            </a:r>
          </a:p>
          <a:p>
            <a:pPr/>
          </a:p>
          <a:p>
            <a:pPr/>
          </a:p>
        </p:txBody>
      </p:sp>
      <p:pic>
        <p:nvPicPr>
          <p:cNvPr id="128" name="PTCCLOGOkopie.png" descr="PTCCLOGOkopie.png"/>
          <p:cNvPicPr>
            <a:picLocks noChangeAspect="1"/>
          </p:cNvPicPr>
          <p:nvPr/>
        </p:nvPicPr>
        <p:blipFill>
          <a:blip r:embed="rId2">
            <a:extLst/>
          </a:blip>
          <a:stretch>
            <a:fillRect/>
          </a:stretch>
        </p:blipFill>
        <p:spPr>
          <a:xfrm>
            <a:off x="1549400" y="3886200"/>
            <a:ext cx="2304579" cy="507008"/>
          </a:xfrm>
          <a:prstGeom prst="rect">
            <a:avLst/>
          </a:prstGeom>
          <a:ln w="12700">
            <a:miter lim="400000"/>
          </a:ln>
        </p:spPr>
      </p:pic>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0" name="PTCCLOGOkopie.png" descr="PTCCLOGOkopie.png"/>
          <p:cNvPicPr>
            <a:picLocks noChangeAspect="1"/>
          </p:cNvPicPr>
          <p:nvPr/>
        </p:nvPicPr>
        <p:blipFill>
          <a:blip r:embed="rId2">
            <a:extLst/>
          </a:blip>
          <a:stretch>
            <a:fillRect/>
          </a:stretch>
        </p:blipFill>
        <p:spPr>
          <a:xfrm>
            <a:off x="3553416" y="924947"/>
            <a:ext cx="5897968" cy="1297553"/>
          </a:xfrm>
          <a:prstGeom prst="rect">
            <a:avLst/>
          </a:prstGeom>
          <a:ln w="12700">
            <a:miter lim="400000"/>
          </a:ln>
        </p:spPr>
      </p:pic>
      <p:sp>
        <p:nvSpPr>
          <p:cNvPr id="131" name="De 6 beste alternatieve voor Microsoft office"/>
          <p:cNvSpPr txBox="1"/>
          <p:nvPr/>
        </p:nvSpPr>
        <p:spPr>
          <a:xfrm>
            <a:off x="3403600" y="3790950"/>
            <a:ext cx="7523739" cy="4953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560">
                <a:solidFill>
                  <a:schemeClr val="accent5">
                    <a:hueOff val="-82419"/>
                    <a:satOff val="-9513"/>
                    <a:lumOff val="-16343"/>
                  </a:schemeClr>
                </a:solidFill>
                <a:latin typeface="Helvetica"/>
                <a:ea typeface="Helvetica"/>
                <a:cs typeface="Helvetica"/>
                <a:sym typeface="Helvetica"/>
              </a:defRPr>
            </a:lvl1pPr>
          </a:lstStyle>
          <a:p>
            <a:pPr/>
            <a:r>
              <a:t>De 6 beste alternatieve voor Microsoft office</a:t>
            </a:r>
          </a:p>
        </p:txBody>
      </p:sp>
      <p:sp>
        <p:nvSpPr>
          <p:cNvPr id="132" name="Je hoeft vandaag de dag niet per se Microsoft Office te gebruiken…"/>
          <p:cNvSpPr txBox="1"/>
          <p:nvPr/>
        </p:nvSpPr>
        <p:spPr>
          <a:xfrm>
            <a:off x="609292" y="5194300"/>
            <a:ext cx="12223999" cy="1752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defTabSz="457200">
              <a:defRPr sz="2200">
                <a:solidFill>
                  <a:srgbClr val="2B2F32"/>
                </a:solidFill>
                <a:latin typeface="Helvetica"/>
                <a:ea typeface="Helvetica"/>
                <a:cs typeface="Helvetica"/>
                <a:sym typeface="Helvetica"/>
              </a:defRPr>
            </a:pPr>
            <a:r>
              <a:t>Je hoeft vandaag de dag niet per se Microsoft Office te gebruiken </a:t>
            </a:r>
          </a:p>
          <a:p>
            <a:pPr defTabSz="457200">
              <a:defRPr sz="2200">
                <a:solidFill>
                  <a:srgbClr val="2B2F32"/>
                </a:solidFill>
                <a:latin typeface="Helvetica"/>
                <a:ea typeface="Helvetica"/>
                <a:cs typeface="Helvetica"/>
                <a:sym typeface="Helvetica"/>
              </a:defRPr>
            </a:pPr>
            <a:r>
              <a:t>als je dat niet wilt. </a:t>
            </a:r>
          </a:p>
          <a:p>
            <a:pPr defTabSz="457200">
              <a:defRPr sz="2200">
                <a:solidFill>
                  <a:srgbClr val="2B2F32"/>
                </a:solidFill>
                <a:latin typeface="Helvetica"/>
                <a:ea typeface="Helvetica"/>
                <a:cs typeface="Helvetica"/>
                <a:sym typeface="Helvetica"/>
              </a:defRPr>
            </a:pPr>
            <a:r>
              <a:t>Er zijn goede alternatieven, die volledig compatibel zijn en opslaan in documentsformaten </a:t>
            </a:r>
          </a:p>
          <a:p>
            <a:pPr defTabSz="457200">
              <a:defRPr sz="2200">
                <a:solidFill>
                  <a:srgbClr val="2B2F32"/>
                </a:solidFill>
                <a:latin typeface="Helvetica"/>
                <a:ea typeface="Helvetica"/>
                <a:cs typeface="Helvetica"/>
                <a:sym typeface="Helvetica"/>
              </a:defRPr>
            </a:pPr>
            <a:r>
              <a:t>waar gebruikers van Microsoft Office mee verder kunnen. </a:t>
            </a:r>
          </a:p>
          <a:p>
            <a:pPr defTabSz="457200">
              <a:defRPr sz="2200">
                <a:solidFill>
                  <a:srgbClr val="2B2F32"/>
                </a:solidFill>
                <a:latin typeface="Helvetica"/>
                <a:ea typeface="Helvetica"/>
                <a:cs typeface="Helvetica"/>
                <a:sym typeface="Helvetica"/>
              </a:defRPr>
            </a:pPr>
            <a:r>
              <a:t>We kijken naar enkele gratis alternatieven.</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4" name="PTCCLOGOkopie.png" descr="PTCCLOGOkopie.png"/>
          <p:cNvPicPr>
            <a:picLocks noChangeAspect="1"/>
          </p:cNvPicPr>
          <p:nvPr/>
        </p:nvPicPr>
        <p:blipFill>
          <a:blip r:embed="rId2">
            <a:extLst/>
          </a:blip>
          <a:stretch>
            <a:fillRect/>
          </a:stretch>
        </p:blipFill>
        <p:spPr>
          <a:xfrm>
            <a:off x="1422400" y="850900"/>
            <a:ext cx="10160000" cy="2235200"/>
          </a:xfrm>
          <a:prstGeom prst="rect">
            <a:avLst/>
          </a:prstGeom>
          <a:ln w="12700">
            <a:miter lim="400000"/>
          </a:ln>
        </p:spPr>
      </p:pic>
      <p:sp>
        <p:nvSpPr>
          <p:cNvPr id="135" name="Hoofdtekst"/>
          <p:cNvSpPr txBox="1"/>
          <p:nvPr>
            <p:ph type="body" idx="4294967295"/>
          </p:nvPr>
        </p:nvSpPr>
        <p:spPr>
          <a:xfrm>
            <a:off x="952500" y="3089126"/>
            <a:ext cx="11099800" cy="5788174"/>
          </a:xfrm>
          <a:prstGeom prst="rect">
            <a:avLst/>
          </a:prstGeom>
        </p:spPr>
        <p:txBody>
          <a:bodyPr/>
          <a:lstStyle/>
          <a:p>
            <a:pPr/>
          </a:p>
        </p:txBody>
      </p:sp>
      <p:sp>
        <p:nvSpPr>
          <p:cNvPr id="136" name="Microsoft Office domineert het landschap voor kantoorsoftware, maar roept niet vaak warme gevoelens op bij gebruikers. Navigeren door de immer uitbreidende ribbon - met veel features die je waarschijnlijk nooit zult gebruiken - voelt soms alsof je in een cockpit wordt geparkeerd zonder dat je een vliegbrevet hebt.…"/>
          <p:cNvSpPr txBox="1"/>
          <p:nvPr/>
        </p:nvSpPr>
        <p:spPr>
          <a:xfrm>
            <a:off x="1008608" y="5094213"/>
            <a:ext cx="10987584" cy="2032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defTabSz="457200">
              <a:defRPr b="0" sz="1600">
                <a:solidFill>
                  <a:srgbClr val="404040"/>
                </a:solidFill>
                <a:latin typeface="Helvetica"/>
                <a:ea typeface="Helvetica"/>
                <a:cs typeface="Helvetica"/>
                <a:sym typeface="Helvetica"/>
              </a:defRPr>
            </a:pPr>
            <a:r>
              <a:t>Microsoft Office domineert het landschap voor kantoorsoftware, maar roept niet vaak warme gevoelens op bij gebruikers. Navigeren door de immer uitbreidende ribbon - met veel features die je waarschijnlijk nooit zult gebruiken - voelt soms alsof je in een cockpit wordt geparkeerd zonder dat je een vliegbrevet hebt.</a:t>
            </a:r>
          </a:p>
          <a:p>
            <a:pPr algn="l" defTabSz="457200">
              <a:defRPr b="0" sz="1600">
                <a:solidFill>
                  <a:srgbClr val="404040"/>
                </a:solidFill>
                <a:latin typeface="Helvetica"/>
                <a:ea typeface="Helvetica"/>
                <a:cs typeface="Helvetica"/>
                <a:sym typeface="Helvetica"/>
              </a:defRPr>
            </a:pPr>
            <a:r>
              <a:t>Sommige mensen zijn fan van de ribbon die in 2007 werd geïntroduceerd, maar veel gebruikers verlangen nog altijd terug naar de oude menustructuur. Daarnaast hangt er een stevig prijskaartje aan Office.</a:t>
            </a:r>
          </a:p>
          <a:p>
            <a:pPr algn="l" defTabSz="457200">
              <a:defRPr b="0" sz="1600">
                <a:solidFill>
                  <a:srgbClr val="404040"/>
                </a:solidFill>
                <a:latin typeface="Helvetica"/>
                <a:ea typeface="Helvetica"/>
                <a:cs typeface="Helvetica"/>
                <a:sym typeface="Helvetica"/>
              </a:defRPr>
            </a:pPr>
            <a:r>
              <a:t>Er zijn gelukkig genoeg alternatieven, van steeds populairder wordende web-apps tot freemium-software en open source-pakketten. We keken naar zes alternatieven om te kijken welke het beste werken en waarom. Ze volgen hier in aflopende volgorde en we beginnen met nummer één:</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8" name="1. WPS Office…"/>
          <p:cNvSpPr txBox="1"/>
          <p:nvPr>
            <p:ph type="body" idx="4294967295"/>
          </p:nvPr>
        </p:nvSpPr>
        <p:spPr>
          <a:prstGeom prst="rect">
            <a:avLst/>
          </a:prstGeom>
        </p:spPr>
        <p:txBody>
          <a:bodyPr/>
          <a:lstStyle/>
          <a:p>
            <a:pPr/>
          </a:p>
          <a:p>
            <a:pPr/>
          </a:p>
          <a:p>
            <a:pPr marL="0" indent="0" defTabSz="457200">
              <a:spcBef>
                <a:spcPts val="0"/>
              </a:spcBef>
              <a:buSzTx/>
              <a:buNone/>
              <a:defRPr b="1" sz="2560">
                <a:solidFill>
                  <a:srgbClr val="2B2F32"/>
                </a:solidFill>
                <a:latin typeface="Helvetica"/>
                <a:ea typeface="Helvetica"/>
                <a:cs typeface="Helvetica"/>
                <a:sym typeface="Helvetica"/>
              </a:defRPr>
            </a:pPr>
            <a:r>
              <a:t>1. WPS Office</a:t>
            </a:r>
          </a:p>
          <a:p>
            <a:pPr marL="0" indent="0" defTabSz="457200">
              <a:spcBef>
                <a:spcPts val="0"/>
              </a:spcBef>
              <a:buSzTx/>
              <a:buNone/>
              <a:defRPr sz="2560">
                <a:solidFill>
                  <a:srgbClr val="404040"/>
                </a:solidFill>
                <a:latin typeface="Helvetica"/>
                <a:ea typeface="Helvetica"/>
                <a:cs typeface="Helvetica"/>
                <a:sym typeface="Helvetica"/>
              </a:defRPr>
            </a:pPr>
            <a:r>
              <a:t>Laten we meteen met de deur in huis vallen: Kingsofts </a:t>
            </a:r>
            <a:r>
              <a:rPr u="sng">
                <a:solidFill>
                  <a:srgbClr val="4E99C0"/>
                </a:solidFill>
                <a:uFill>
                  <a:solidFill>
                    <a:srgbClr val="4E99C0"/>
                  </a:solidFill>
                </a:uFill>
                <a:hlinkClick r:id="rId2" invalidUrl="" action="" tgtFrame="" tooltip="" history="1" highlightClick="0" endSnd="0"/>
              </a:rPr>
              <a:t>WPS Office</a:t>
            </a:r>
            <a:r>
              <a:t> is over het geheel genomen het beste totaalpakket. Het heeft zoals de meeste pakketten die we noemen zijn eigen versies van Word, Excel en PowerPoint die uitstekend compatibel zijn met Microsofts bestandsformaten.</a:t>
            </a:r>
          </a:p>
          <a:p>
            <a:pPr marL="0" indent="0" defTabSz="457200">
              <a:spcBef>
                <a:spcPts val="0"/>
              </a:spcBef>
              <a:buSzTx/>
              <a:buNone/>
              <a:defRPr sz="2560">
                <a:solidFill>
                  <a:srgbClr val="404040"/>
                </a:solidFill>
                <a:latin typeface="Helvetica"/>
                <a:ea typeface="Helvetica"/>
                <a:cs typeface="Helvetica"/>
                <a:sym typeface="Helvetica"/>
              </a:defRPr>
            </a:pPr>
            <a:r>
              <a:t>De interface is aanpasbaar om een ribbon-achtige interface of ouderwetse menustructuur te gebruiken, zoals je ook ziet bij LibreOffice. Het is het enige desktoppakket van deze zes die volledige cloudintegratie heeft voor opslag en om tegelijk met anderen in bestanden te werken.</a:t>
            </a:r>
          </a:p>
          <a:p>
            <a:pPr marL="0" indent="0" defTabSz="457200">
              <a:spcBef>
                <a:spcPts val="0"/>
              </a:spcBef>
              <a:buSzTx/>
              <a:buNone/>
              <a:defRPr sz="2560">
                <a:solidFill>
                  <a:srgbClr val="404040"/>
                </a:solidFill>
                <a:latin typeface="Helvetica"/>
                <a:ea typeface="Helvetica"/>
                <a:cs typeface="Helvetica"/>
                <a:sym typeface="Helvetica"/>
              </a:defRPr>
            </a:pPr>
            <a:r>
              <a:t>Alleen jammer is niet verkrijgbaar in het Nederlands</a:t>
            </a:r>
          </a:p>
        </p:txBody>
      </p:sp>
      <p:sp>
        <p:nvSpPr>
          <p:cNvPr id="139" name="https://youtu.be/EothTWSnZKk"/>
          <p:cNvSpPr txBox="1"/>
          <p:nvPr/>
        </p:nvSpPr>
        <p:spPr>
          <a:xfrm>
            <a:off x="3137336" y="8911714"/>
            <a:ext cx="4659479" cy="46105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https</a:t>
            </a:r>
            <a:r>
              <a:rPr u="sng">
                <a:hlinkClick r:id="rId3" invalidUrl="" action="" tgtFrame="" tooltip="" history="1" highlightClick="0" endSnd="0"/>
              </a:rPr>
              <a:t>:</a:t>
            </a:r>
            <a:r>
              <a:t>//youtu.be/EothTWSnZKk</a:t>
            </a:r>
          </a:p>
        </p:txBody>
      </p:sp>
      <p:pic>
        <p:nvPicPr>
          <p:cNvPr id="140" name="wps.jpg" descr="wps.jpg"/>
          <p:cNvPicPr>
            <a:picLocks noChangeAspect="1"/>
          </p:cNvPicPr>
          <p:nvPr/>
        </p:nvPicPr>
        <p:blipFill>
          <a:blip r:embed="rId4">
            <a:extLst/>
          </a:blip>
          <a:stretch>
            <a:fillRect/>
          </a:stretch>
        </p:blipFill>
        <p:spPr>
          <a:xfrm>
            <a:off x="5255713" y="1468112"/>
            <a:ext cx="2362201" cy="2362201"/>
          </a:xfrm>
          <a:prstGeom prst="rect">
            <a:avLst/>
          </a:prstGeom>
          <a:ln w="12700">
            <a:miter lim="400000"/>
          </a:ln>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2" name="2. Google Documenten…"/>
          <p:cNvSpPr txBox="1"/>
          <p:nvPr>
            <p:ph type="body" idx="4294967295"/>
          </p:nvPr>
        </p:nvSpPr>
        <p:spPr>
          <a:prstGeom prst="rect">
            <a:avLst/>
          </a:prstGeom>
        </p:spPr>
        <p:txBody>
          <a:bodyPr/>
          <a:lstStyle/>
          <a:p>
            <a:pPr marL="0" indent="0" defTabSz="457200">
              <a:spcBef>
                <a:spcPts val="0"/>
              </a:spcBef>
              <a:buSzTx/>
              <a:buNone/>
              <a:defRPr b="1" sz="1760">
                <a:solidFill>
                  <a:srgbClr val="2B2F32"/>
                </a:solidFill>
                <a:latin typeface="Helvetica"/>
                <a:ea typeface="Helvetica"/>
                <a:cs typeface="Helvetica"/>
                <a:sym typeface="Helvetica"/>
              </a:defRPr>
            </a:pPr>
            <a:r>
              <a:t>2. Google Documenten</a:t>
            </a:r>
          </a:p>
          <a:p>
            <a:pPr marL="0" indent="0" defTabSz="457200">
              <a:spcBef>
                <a:spcPts val="0"/>
              </a:spcBef>
              <a:buSzTx/>
              <a:buNone/>
              <a:defRPr sz="1600">
                <a:solidFill>
                  <a:srgbClr val="404040"/>
                </a:solidFill>
                <a:latin typeface="Helvetica"/>
                <a:ea typeface="Helvetica"/>
                <a:cs typeface="Helvetica"/>
                <a:sym typeface="Helvetica"/>
              </a:defRPr>
            </a:pPr>
            <a:r>
              <a:rPr u="sng">
                <a:solidFill>
                  <a:srgbClr val="4E99C0"/>
                </a:solidFill>
                <a:uFill>
                  <a:solidFill>
                    <a:srgbClr val="4E99C0"/>
                  </a:solidFill>
                </a:uFill>
                <a:hlinkClick r:id="rId2" invalidUrl="" action="" tgtFrame="" tooltip="" history="1" highlightClick="0" endSnd="0"/>
              </a:rPr>
              <a:t>Documenten, Spreadsheet en Presentaties</a:t>
            </a:r>
            <a:r>
              <a:t> zijn volledig cloudgebaseerd en als je iets zoekt om met meerdere mensen in dezelfde bestanden te werken, is dit de beste keus van de gratis diensten. Het is hecht verbonden met opslagdienst Google Drive en verbindt aan andere diensten van de webreus, waardoor je features hebt die je niet vindt in andere oplossingen.</a:t>
            </a:r>
          </a:p>
          <a:p>
            <a:pPr marL="0" indent="0" defTabSz="457200">
              <a:spcBef>
                <a:spcPts val="0"/>
              </a:spcBef>
              <a:buSzTx/>
              <a:buNone/>
              <a:defRPr sz="1200">
                <a:solidFill>
                  <a:srgbClr val="5A5A5A"/>
                </a:solidFill>
                <a:latin typeface="Helvetica"/>
                <a:ea typeface="Helvetica"/>
                <a:cs typeface="Helvetica"/>
                <a:sym typeface="Helvetica"/>
              </a:defRPr>
            </a:pPr>
          </a:p>
          <a:p>
            <a:pPr marL="0" indent="0" defTabSz="457200">
              <a:spcBef>
                <a:spcPts val="0"/>
              </a:spcBef>
              <a:buSzTx/>
              <a:buNone/>
              <a:defRPr sz="1200">
                <a:solidFill>
                  <a:srgbClr val="5A5A5A"/>
                </a:solidFill>
                <a:latin typeface="Helvetica"/>
                <a:ea typeface="Helvetica"/>
                <a:cs typeface="Helvetica"/>
                <a:sym typeface="Helvetica"/>
              </a:defRPr>
            </a:pPr>
          </a:p>
          <a:p>
            <a:pPr marL="0" indent="0" defTabSz="457200">
              <a:spcBef>
                <a:spcPts val="0"/>
              </a:spcBef>
              <a:buSzTx/>
              <a:buNone/>
              <a:defRPr b="1" sz="1600" u="sng">
                <a:solidFill>
                  <a:srgbClr val="4E99C0"/>
                </a:solidFill>
                <a:uFill>
                  <a:solidFill>
                    <a:srgbClr val="4E99C0"/>
                  </a:solidFill>
                </a:uFill>
                <a:latin typeface="Helvetica"/>
                <a:ea typeface="Helvetica"/>
                <a:cs typeface="Helvetica"/>
                <a:sym typeface="Helvetica"/>
              </a:defRPr>
            </a:pPr>
            <a:endParaRPr b="0" u="none">
              <a:solidFill>
                <a:srgbClr val="404040"/>
              </a:solidFill>
            </a:endParaRPr>
          </a:p>
          <a:p>
            <a:pPr marL="0" indent="0" defTabSz="457200">
              <a:spcBef>
                <a:spcPts val="0"/>
              </a:spcBef>
              <a:buSzTx/>
              <a:buNone/>
              <a:defRPr sz="1600">
                <a:solidFill>
                  <a:srgbClr val="404040"/>
                </a:solidFill>
                <a:latin typeface="Helvetica"/>
                <a:ea typeface="Helvetica"/>
                <a:cs typeface="Helvetica"/>
                <a:sym typeface="Helvetica"/>
              </a:defRPr>
            </a:pPr>
            <a:r>
              <a:t>De minimalistische interface is ook een frisse wind vergeleken met de drukke toolbars van Office. Dit is dé keus voor mensen die veel onderweg zijn en vanaf meerdere locaties of zelfs meerdere apparaten willen werken. Maar als je complexe documenten of zwaar rekenwerk vereist, is het pakket waarschijnlijk niet toereikend.</a:t>
            </a:r>
          </a:p>
        </p:txBody>
      </p:sp>
      <p:pic>
        <p:nvPicPr>
          <p:cNvPr id="143" name="googledocs.jpg" descr="googledocs.jpg"/>
          <p:cNvPicPr>
            <a:picLocks noChangeAspect="1"/>
          </p:cNvPicPr>
          <p:nvPr/>
        </p:nvPicPr>
        <p:blipFill>
          <a:blip r:embed="rId3">
            <a:extLst/>
          </a:blip>
          <a:stretch>
            <a:fillRect/>
          </a:stretch>
        </p:blipFill>
        <p:spPr>
          <a:xfrm>
            <a:off x="5321300" y="1229191"/>
            <a:ext cx="2362200" cy="2362201"/>
          </a:xfrm>
          <a:prstGeom prst="rect">
            <a:avLst/>
          </a:prstGeom>
          <a:ln w="12700">
            <a:miter lim="400000"/>
          </a:ln>
        </p:spPr>
      </p:pic>
      <p:sp>
        <p:nvSpPr>
          <p:cNvPr id="144" name="https://www.youtube.com/watch?v=dfzm3tfLdms"/>
          <p:cNvSpPr txBox="1"/>
          <p:nvPr/>
        </p:nvSpPr>
        <p:spPr>
          <a:xfrm>
            <a:off x="2536748" y="7732370"/>
            <a:ext cx="7296304"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https://www.youtube.com/watch?v=dfzm3tfLdms</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6" name="3. LibreOffice…"/>
          <p:cNvSpPr txBox="1"/>
          <p:nvPr>
            <p:ph type="body" idx="4294967295"/>
          </p:nvPr>
        </p:nvSpPr>
        <p:spPr>
          <a:prstGeom prst="rect">
            <a:avLst/>
          </a:prstGeom>
        </p:spPr>
        <p:txBody>
          <a:bodyPr/>
          <a:lstStyle/>
          <a:p>
            <a:pPr marL="0" indent="0" defTabSz="457200">
              <a:spcBef>
                <a:spcPts val="0"/>
              </a:spcBef>
              <a:buSzTx/>
              <a:buNone/>
              <a:defRPr b="1" sz="1760">
                <a:solidFill>
                  <a:srgbClr val="2B2F32"/>
                </a:solidFill>
                <a:latin typeface="Helvetica"/>
                <a:ea typeface="Helvetica"/>
                <a:cs typeface="Helvetica"/>
                <a:sym typeface="Helvetica"/>
              </a:defRPr>
            </a:pPr>
            <a:r>
              <a:t>3. LibreOffice</a:t>
            </a:r>
          </a:p>
          <a:p>
            <a:pPr marL="0" indent="0" defTabSz="457200">
              <a:spcBef>
                <a:spcPts val="0"/>
              </a:spcBef>
              <a:buSzTx/>
              <a:buNone/>
              <a:defRPr sz="1600">
                <a:solidFill>
                  <a:srgbClr val="404040"/>
                </a:solidFill>
                <a:latin typeface="Helvetica"/>
                <a:ea typeface="Helvetica"/>
                <a:cs typeface="Helvetica"/>
                <a:sym typeface="Helvetica"/>
              </a:defRPr>
            </a:pPr>
            <a:r>
              <a:rPr u="sng">
                <a:solidFill>
                  <a:srgbClr val="4E99C0"/>
                </a:solidFill>
                <a:uFill>
                  <a:solidFill>
                    <a:srgbClr val="4E99C0"/>
                  </a:solidFill>
                </a:uFill>
                <a:hlinkClick r:id="rId2" invalidUrl="" action="" tgtFrame="" tooltip="" history="1" highlightClick="0" endSnd="0"/>
              </a:rPr>
              <a:t>LibreOffice</a:t>
            </a:r>
            <a:r>
              <a:t> zou dé keuze moeten zijn voor mensen die van open source houden. De programma's Write, Calc, Impress, Base, Draw en Math zijn gratis te gebruiken op Windows, Mac en Linux. Het is een fork van OpenOffice, maar doet het beter zowel qua populariteit als niveau en snelheid van ontwikkeling.</a:t>
            </a:r>
          </a:p>
          <a:p>
            <a:pPr marL="0" indent="0" defTabSz="457200">
              <a:spcBef>
                <a:spcPts val="0"/>
              </a:spcBef>
              <a:buSzTx/>
              <a:buNone/>
              <a:defRPr sz="1200">
                <a:solidFill>
                  <a:srgbClr val="5A5A5A"/>
                </a:solidFill>
                <a:latin typeface="Helvetica"/>
                <a:ea typeface="Helvetica"/>
                <a:cs typeface="Helvetica"/>
                <a:sym typeface="Helvetica"/>
              </a:defRPr>
            </a:pPr>
          </a:p>
          <a:p>
            <a:pPr marL="0" indent="0" defTabSz="457200">
              <a:spcBef>
                <a:spcPts val="0"/>
              </a:spcBef>
              <a:buSzTx/>
              <a:buNone/>
              <a:defRPr sz="1200">
                <a:solidFill>
                  <a:srgbClr val="5A5A5A"/>
                </a:solidFill>
                <a:latin typeface="Helvetica"/>
                <a:ea typeface="Helvetica"/>
                <a:cs typeface="Helvetica"/>
                <a:sym typeface="Helvetica"/>
              </a:defRPr>
            </a:pPr>
          </a:p>
          <a:p>
            <a:pPr marL="0" indent="0" defTabSz="457200">
              <a:spcBef>
                <a:spcPts val="0"/>
              </a:spcBef>
              <a:buSzTx/>
              <a:buNone/>
              <a:defRPr sz="1600">
                <a:solidFill>
                  <a:srgbClr val="404040"/>
                </a:solidFill>
                <a:latin typeface="Helvetica"/>
                <a:ea typeface="Helvetica"/>
                <a:cs typeface="Helvetica"/>
                <a:sym typeface="Helvetica"/>
              </a:defRPr>
            </a:pPr>
            <a:r>
              <a:t>Het heeft de features van OpenOffice, maar wordt beter onderhouden en krijgt sneller nieuwe elementen en verbeteringen. Die frequentie maakt LibreOffice dé keuze voor bedrijven, scholen en andere plekken waar beveiliging belangrijk is. Als je Linux hebt, ben je waarschijnlijk al een gebruiker, omdat veel distributies standaard LibreOffice bevatten.</a:t>
            </a:r>
          </a:p>
        </p:txBody>
      </p:sp>
      <p:pic>
        <p:nvPicPr>
          <p:cNvPr id="147" name="images.png" descr="images.png"/>
          <p:cNvPicPr>
            <a:picLocks noChangeAspect="1"/>
          </p:cNvPicPr>
          <p:nvPr/>
        </p:nvPicPr>
        <p:blipFill>
          <a:blip r:embed="rId3">
            <a:extLst/>
          </a:blip>
          <a:stretch>
            <a:fillRect/>
          </a:stretch>
        </p:blipFill>
        <p:spPr>
          <a:xfrm>
            <a:off x="4351561" y="1767404"/>
            <a:ext cx="3987801" cy="2044701"/>
          </a:xfrm>
          <a:prstGeom prst="rect">
            <a:avLst/>
          </a:prstGeom>
          <a:ln w="12700">
            <a:miter lim="400000"/>
          </a:ln>
        </p:spPr>
      </p:pic>
      <p:sp>
        <p:nvSpPr>
          <p:cNvPr id="148" name="https://youtu.be/lBNWOWJul4w"/>
          <p:cNvSpPr txBox="1"/>
          <p:nvPr/>
        </p:nvSpPr>
        <p:spPr>
          <a:xfrm>
            <a:off x="6345461" y="8316022"/>
            <a:ext cx="2296212" cy="275134"/>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355600">
              <a:defRPr b="0" sz="1200">
                <a:solidFill>
                  <a:srgbClr val="404040"/>
                </a:solidFill>
              </a:defRPr>
            </a:lvl1pPr>
          </a:lstStyle>
          <a:p>
            <a:pPr/>
            <a:r>
              <a:t>https://youtu.be/lBNWOWJul4w</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0" name="4. FreeOffice…"/>
          <p:cNvSpPr txBox="1"/>
          <p:nvPr>
            <p:ph type="body" idx="4294967295"/>
          </p:nvPr>
        </p:nvSpPr>
        <p:spPr>
          <a:xfrm>
            <a:off x="861147" y="3736215"/>
            <a:ext cx="11099801" cy="6286501"/>
          </a:xfrm>
          <a:prstGeom prst="rect">
            <a:avLst/>
          </a:prstGeom>
        </p:spPr>
        <p:txBody>
          <a:bodyPr/>
          <a:lstStyle/>
          <a:p>
            <a:pPr marL="0" indent="0" defTabSz="457200">
              <a:spcBef>
                <a:spcPts val="0"/>
              </a:spcBef>
              <a:buSzTx/>
              <a:buNone/>
              <a:defRPr b="1" sz="1760">
                <a:solidFill>
                  <a:srgbClr val="2B2F32"/>
                </a:solidFill>
                <a:latin typeface="Helvetica"/>
                <a:ea typeface="Helvetica"/>
                <a:cs typeface="Helvetica"/>
                <a:sym typeface="Helvetica"/>
              </a:defRPr>
            </a:pPr>
            <a:r>
              <a:t>4. FreeOffice</a:t>
            </a:r>
          </a:p>
          <a:p>
            <a:pPr marL="0" indent="0" defTabSz="457200">
              <a:spcBef>
                <a:spcPts val="0"/>
              </a:spcBef>
              <a:buSzTx/>
              <a:buNone/>
              <a:defRPr sz="1600">
                <a:solidFill>
                  <a:srgbClr val="404040"/>
                </a:solidFill>
                <a:latin typeface="Helvetica"/>
                <a:ea typeface="Helvetica"/>
                <a:cs typeface="Helvetica"/>
                <a:sym typeface="Helvetica"/>
              </a:defRPr>
            </a:pPr>
            <a:r>
              <a:t>Als je een 'less is more' filosofie hanteert bij software dan is </a:t>
            </a:r>
            <a:r>
              <a:rPr u="sng">
                <a:solidFill>
                  <a:srgbClr val="4E99C0"/>
                </a:solidFill>
                <a:uFill>
                  <a:solidFill>
                    <a:srgbClr val="4E99C0"/>
                  </a:solidFill>
                </a:uFill>
                <a:hlinkClick r:id="rId2" invalidUrl="" action="" tgtFrame="" tooltip="" history="1" highlightClick="0" endSnd="0"/>
              </a:rPr>
              <a:t>FreeOffice</a:t>
            </a:r>
            <a:r>
              <a:t> misschien het alternatief waar je op zoek naar bent. FreeOffice is de gratis variant van SoftMakers Office 2016 en het biedt alternatieven voor Microsofts Office met TextMaker (documenten), PlanMaker (spreadsheets) en Presentations.</a:t>
            </a:r>
          </a:p>
          <a:p>
            <a:pPr marL="0" indent="0" defTabSz="457200">
              <a:spcBef>
                <a:spcPts val="0"/>
              </a:spcBef>
              <a:buSzTx/>
              <a:buNone/>
              <a:defRPr sz="1200">
                <a:solidFill>
                  <a:srgbClr val="5A5A5A"/>
                </a:solidFill>
                <a:latin typeface="Helvetica"/>
                <a:ea typeface="Helvetica"/>
                <a:cs typeface="Helvetica"/>
                <a:sym typeface="Helvetica"/>
              </a:defRPr>
            </a:pPr>
          </a:p>
          <a:p>
            <a:pPr marL="0" indent="0" defTabSz="457200">
              <a:spcBef>
                <a:spcPts val="0"/>
              </a:spcBef>
              <a:buSzTx/>
              <a:buNone/>
              <a:defRPr sz="1200">
                <a:solidFill>
                  <a:srgbClr val="5A5A5A"/>
                </a:solidFill>
                <a:latin typeface="Helvetica"/>
                <a:ea typeface="Helvetica"/>
                <a:cs typeface="Helvetica"/>
                <a:sym typeface="Helvetica"/>
              </a:defRPr>
            </a:pPr>
          </a:p>
          <a:p>
            <a:pPr marL="0" indent="0" defTabSz="457200">
              <a:spcBef>
                <a:spcPts val="0"/>
              </a:spcBef>
              <a:buSzTx/>
              <a:buNone/>
              <a:defRPr sz="1600">
                <a:solidFill>
                  <a:srgbClr val="404040"/>
                </a:solidFill>
                <a:latin typeface="Helvetica"/>
                <a:ea typeface="Helvetica"/>
                <a:cs typeface="Helvetica"/>
                <a:sym typeface="Helvetica"/>
              </a:defRPr>
            </a:pPr>
            <a:r>
              <a:t>Qua compatibiliteit in bestandsformaten en features is FreeOffice een prima alternatief voor gebruikers die alleen deze drie kernprogramma's nodig hebben. Het is alleen geen goede vervanger, omdat het niet mogelijk is om bestanden op te slaan als .docx, .xlsx of .pptx. Als dat een dealbreaker voor je is, zul je SoftMakers </a:t>
            </a:r>
            <a:r>
              <a:rPr u="sng">
                <a:solidFill>
                  <a:srgbClr val="4E99C0"/>
                </a:solidFill>
                <a:uFill>
                  <a:solidFill>
                    <a:srgbClr val="4E99C0"/>
                  </a:solidFill>
                </a:uFill>
                <a:hlinkClick r:id="rId3" invalidUrl="" action="" tgtFrame="" tooltip="" history="1" highlightClick="0" endSnd="0"/>
              </a:rPr>
              <a:t>betaalde versie</a:t>
            </a:r>
            <a:r>
              <a:t> moeten aanschaffen.</a:t>
            </a:r>
          </a:p>
        </p:txBody>
      </p:sp>
      <p:pic>
        <p:nvPicPr>
          <p:cNvPr id="151" name="fs4r4i3643svpthv.jpg" descr="fs4r4i3643svpthv.jpg"/>
          <p:cNvPicPr>
            <a:picLocks noChangeAspect="1"/>
          </p:cNvPicPr>
          <p:nvPr/>
        </p:nvPicPr>
        <p:blipFill>
          <a:blip r:embed="rId4">
            <a:extLst/>
          </a:blip>
          <a:stretch>
            <a:fillRect/>
          </a:stretch>
        </p:blipFill>
        <p:spPr>
          <a:xfrm>
            <a:off x="1844244" y="351098"/>
            <a:ext cx="8890001" cy="5003801"/>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