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5" r:id="rId9"/>
    <p:sldId id="266" r:id="rId10"/>
    <p:sldId id="267" r:id="rId11"/>
    <p:sldId id="270" r:id="rId12"/>
    <p:sldId id="271" r:id="rId13"/>
    <p:sldId id="272" r:id="rId14"/>
    <p:sldId id="273" r:id="rId15"/>
    <p:sldId id="274" r:id="rId16"/>
    <p:sldId id="275" r:id="rId17"/>
    <p:sldId id="276" r:id="rId18"/>
    <p:sldId id="269"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3EAF2F8-2873-48DF-B698-4E2033F0A4AA}" type="datetimeFigureOut">
              <a:rPr lang="nl-NL" smtClean="0"/>
              <a:t>7-4-2018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36182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3EAF2F8-2873-48DF-B698-4E2033F0A4AA}" type="datetimeFigureOut">
              <a:rPr lang="nl-NL" smtClean="0"/>
              <a:t>7-4-2018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5956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3EAF2F8-2873-48DF-B698-4E2033F0A4AA}" type="datetimeFigureOut">
              <a:rPr lang="nl-NL" smtClean="0"/>
              <a:t>7-4-2018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68670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3EAF2F8-2873-48DF-B698-4E2033F0A4AA}" type="datetimeFigureOut">
              <a:rPr lang="nl-NL" smtClean="0"/>
              <a:t>7-4-2018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203203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3EAF2F8-2873-48DF-B698-4E2033F0A4AA}" type="datetimeFigureOut">
              <a:rPr lang="nl-NL" smtClean="0"/>
              <a:t>7-4-2018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189400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3EAF2F8-2873-48DF-B698-4E2033F0A4AA}" type="datetimeFigureOut">
              <a:rPr lang="nl-NL" smtClean="0"/>
              <a:t>7-4-2018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29101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3EAF2F8-2873-48DF-B698-4E2033F0A4AA}" type="datetimeFigureOut">
              <a:rPr lang="nl-NL" smtClean="0"/>
              <a:t>7-4-2018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25993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3EAF2F8-2873-48DF-B698-4E2033F0A4AA}" type="datetimeFigureOut">
              <a:rPr lang="nl-NL" smtClean="0"/>
              <a:t>7-4-2018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272469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3EAF2F8-2873-48DF-B698-4E2033F0A4AA}" type="datetimeFigureOut">
              <a:rPr lang="nl-NL" smtClean="0"/>
              <a:t>7-4-2018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125676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3EAF2F8-2873-48DF-B698-4E2033F0A4AA}" type="datetimeFigureOut">
              <a:rPr lang="nl-NL" smtClean="0"/>
              <a:t>7-4-2018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267705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3EAF2F8-2873-48DF-B698-4E2033F0A4AA}" type="datetimeFigureOut">
              <a:rPr lang="nl-NL" smtClean="0"/>
              <a:t>7-4-2018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72ED44-1A68-4C75-8CD4-67527FA40FCC}" type="slidenum">
              <a:rPr lang="nl-NL" smtClean="0"/>
              <a:t>‹nr.›</a:t>
            </a:fld>
            <a:endParaRPr lang="nl-NL"/>
          </a:p>
        </p:txBody>
      </p:sp>
    </p:spTree>
    <p:extLst>
      <p:ext uri="{BB962C8B-B14F-4D97-AF65-F5344CB8AC3E}">
        <p14:creationId xmlns:p14="http://schemas.microsoft.com/office/powerpoint/2010/main" val="99668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AF2F8-2873-48DF-B698-4E2033F0A4AA}" type="datetimeFigureOut">
              <a:rPr lang="nl-NL" smtClean="0"/>
              <a:t>7-4-2018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2ED44-1A68-4C75-8CD4-67527FA40FCC}" type="slidenum">
              <a:rPr lang="nl-NL" smtClean="0"/>
              <a:t>‹nr.›</a:t>
            </a:fld>
            <a:endParaRPr lang="nl-NL"/>
          </a:p>
        </p:txBody>
      </p:sp>
    </p:spTree>
    <p:extLst>
      <p:ext uri="{BB962C8B-B14F-4D97-AF65-F5344CB8AC3E}">
        <p14:creationId xmlns:p14="http://schemas.microsoft.com/office/powerpoint/2010/main" val="2094333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vpndiensten.nl/informatie/uitleg/wat-is-vpn/" TargetMode="External"/><Relationship Id="rId5" Type="http://schemas.openxmlformats.org/officeDocument/2006/relationships/hyperlink" Target="https://thebestvpn.com/5-9-14-eyes-countries/"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onsumentenbond.nl/internet-privacy/adblockers-faq"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1784" y="1052736"/>
            <a:ext cx="7772400" cy="1470025"/>
          </a:xfrm>
        </p:spPr>
        <p:txBody>
          <a:bodyPr/>
          <a:lstStyle/>
          <a:p>
            <a:r>
              <a:rPr lang="nl-NL" dirty="0"/>
              <a:t>VPN</a:t>
            </a:r>
            <a:br>
              <a:rPr lang="nl-NL" dirty="0"/>
            </a:br>
            <a:r>
              <a:rPr lang="nl-NL" dirty="0"/>
              <a:t>Virtual Private Network</a:t>
            </a:r>
          </a:p>
        </p:txBody>
      </p:sp>
      <p:sp>
        <p:nvSpPr>
          <p:cNvPr id="3" name="Ondertitel 2"/>
          <p:cNvSpPr>
            <a:spLocks noGrp="1"/>
          </p:cNvSpPr>
          <p:nvPr>
            <p:ph type="subTitle" idx="1"/>
          </p:nvPr>
        </p:nvSpPr>
        <p:spPr>
          <a:xfrm>
            <a:off x="1371600" y="3861048"/>
            <a:ext cx="2984376" cy="1777752"/>
          </a:xfrm>
        </p:spPr>
        <p:txBody>
          <a:bodyPr>
            <a:normAutofit lnSpcReduction="10000"/>
          </a:bodyPr>
          <a:lstStyle/>
          <a:p>
            <a:endParaRPr lang="nl-NL" sz="2000" dirty="0">
              <a:solidFill>
                <a:schemeClr val="tx1"/>
              </a:solidFill>
            </a:endParaRPr>
          </a:p>
          <a:p>
            <a:endParaRPr lang="nl-NL" sz="2000" dirty="0">
              <a:solidFill>
                <a:schemeClr val="tx1"/>
              </a:solidFill>
            </a:endParaRPr>
          </a:p>
          <a:p>
            <a:r>
              <a:rPr lang="nl-NL" sz="2000" dirty="0">
                <a:solidFill>
                  <a:schemeClr val="tx1"/>
                </a:solidFill>
              </a:rPr>
              <a:t>Ron Verschuren</a:t>
            </a:r>
            <a:r>
              <a:rPr lang="nl-NL" sz="2000" dirty="0"/>
              <a:t>	</a:t>
            </a:r>
          </a:p>
          <a:p>
            <a:endParaRPr lang="nl-NL" sz="2000" dirty="0"/>
          </a:p>
          <a:p>
            <a:r>
              <a:rPr lang="nl-NL" sz="2000" dirty="0">
                <a:solidFill>
                  <a:schemeClr val="tx1"/>
                </a:solidFill>
              </a:rPr>
              <a:t>Lex </a:t>
            </a:r>
            <a:r>
              <a:rPr lang="nl-NL" sz="2000" dirty="0" err="1">
                <a:solidFill>
                  <a:schemeClr val="tx1"/>
                </a:solidFill>
              </a:rPr>
              <a:t>Jussen</a:t>
            </a:r>
            <a:r>
              <a:rPr lang="nl-NL" sz="2000" dirty="0">
                <a:solidFill>
                  <a:schemeClr val="tx1"/>
                </a:solidFill>
              </a:rPr>
              <a:t> </a:t>
            </a:r>
            <a:r>
              <a:rPr lang="nl-NL" sz="2000" dirty="0"/>
              <a:t>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643" y="4869160"/>
            <a:ext cx="2857313" cy="964494"/>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00957"/>
            <a:ext cx="1503610" cy="150361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611" y="4563990"/>
            <a:ext cx="2619375" cy="38100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2720330"/>
            <a:ext cx="3200400" cy="1428750"/>
          </a:xfrm>
          <a:prstGeom prst="rect">
            <a:avLst/>
          </a:prstGeom>
        </p:spPr>
      </p:pic>
      <p:sp>
        <p:nvSpPr>
          <p:cNvPr id="4" name="Tekstvak 3"/>
          <p:cNvSpPr txBox="1"/>
          <p:nvPr/>
        </p:nvSpPr>
        <p:spPr>
          <a:xfrm>
            <a:off x="5076056" y="2720330"/>
            <a:ext cx="3600400" cy="1384995"/>
          </a:xfrm>
          <a:prstGeom prst="rect">
            <a:avLst/>
          </a:prstGeom>
          <a:noFill/>
        </p:spPr>
        <p:txBody>
          <a:bodyPr wrap="square" rtlCol="0">
            <a:spAutoFit/>
          </a:bodyPr>
          <a:lstStyle/>
          <a:p>
            <a:r>
              <a:rPr lang="nl-NL" sz="1200" u="sng" dirty="0" err="1">
                <a:solidFill>
                  <a:schemeClr val="accent4"/>
                </a:solidFill>
                <a:effectLst>
                  <a:outerShdw blurRad="38100" dist="38100" dir="2700000" algn="tl">
                    <a:srgbClr val="000000">
                      <a:alpha val="43137"/>
                    </a:srgbClr>
                  </a:outerShdw>
                </a:effectLst>
                <a:latin typeface="Constantia" panose="02030602050306030303" pitchFamily="18" charset="0"/>
              </a:rPr>
              <a:t>InTorremolinos</a:t>
            </a:r>
            <a:r>
              <a:rPr lang="nl-NL" sz="1200" u="sng" dirty="0">
                <a:solidFill>
                  <a:schemeClr val="accent4"/>
                </a:solidFill>
                <a:effectLst>
                  <a:outerShdw blurRad="38100" dist="38100" dir="2700000" algn="tl">
                    <a:srgbClr val="000000">
                      <a:alpha val="43137"/>
                    </a:srgbClr>
                  </a:outerShdw>
                </a:effectLst>
                <a:latin typeface="Constantia" panose="02030602050306030303" pitchFamily="18" charset="0"/>
              </a:rPr>
              <a:t> ontdekken wie de Mol is;</a:t>
            </a:r>
          </a:p>
          <a:p>
            <a:r>
              <a:rPr lang="nl-NL" sz="1200" u="sng" dirty="0">
                <a:solidFill>
                  <a:schemeClr val="accent4"/>
                </a:solidFill>
                <a:effectLst>
                  <a:outerShdw blurRad="38100" dist="38100" dir="2700000" algn="tl">
                    <a:srgbClr val="000000">
                      <a:alpha val="43137"/>
                    </a:srgbClr>
                  </a:outerShdw>
                </a:effectLst>
                <a:latin typeface="Constantia" panose="02030602050306030303" pitchFamily="18" charset="0"/>
              </a:rPr>
              <a:t>Internetbankieren zonder </a:t>
            </a:r>
            <a:r>
              <a:rPr lang="nl-NL" sz="1200" u="sng" dirty="0" err="1">
                <a:solidFill>
                  <a:schemeClr val="accent4"/>
                </a:solidFill>
                <a:effectLst>
                  <a:outerShdw blurRad="38100" dist="38100" dir="2700000" algn="tl">
                    <a:srgbClr val="000000">
                      <a:alpha val="43137"/>
                    </a:srgbClr>
                  </a:outerShdw>
                </a:effectLst>
                <a:latin typeface="Constantia" panose="02030602050306030303" pitchFamily="18" charset="0"/>
              </a:rPr>
              <a:t>pottekijkers</a:t>
            </a:r>
            <a:r>
              <a:rPr lang="nl-NL" sz="1200" u="sng" dirty="0">
                <a:solidFill>
                  <a:schemeClr val="accent4"/>
                </a:solidFill>
                <a:effectLst>
                  <a:outerShdw blurRad="38100" dist="38100" dir="2700000" algn="tl">
                    <a:srgbClr val="000000">
                      <a:alpha val="43137"/>
                    </a:srgbClr>
                  </a:outerShdw>
                </a:effectLst>
                <a:latin typeface="Constantia" panose="02030602050306030303" pitchFamily="18" charset="0"/>
              </a:rPr>
              <a:t>;</a:t>
            </a:r>
          </a:p>
          <a:p>
            <a:r>
              <a:rPr lang="nl-NL" sz="1200" u="sng" dirty="0">
                <a:solidFill>
                  <a:schemeClr val="accent4"/>
                </a:solidFill>
                <a:effectLst>
                  <a:outerShdw blurRad="38100" dist="38100" dir="2700000" algn="tl">
                    <a:srgbClr val="000000">
                      <a:alpha val="43137"/>
                    </a:srgbClr>
                  </a:outerShdw>
                </a:effectLst>
                <a:latin typeface="Constantia" panose="02030602050306030303" pitchFamily="18" charset="0"/>
              </a:rPr>
              <a:t>Mail checken in de Efteling, zonder dat Lange Jan meekijkt;</a:t>
            </a:r>
          </a:p>
          <a:p>
            <a:endParaRPr lang="nl-NL" sz="1200" u="sng" dirty="0">
              <a:solidFill>
                <a:schemeClr val="accent4"/>
              </a:solidFill>
              <a:effectLst>
                <a:outerShdw blurRad="38100" dist="38100" dir="2700000" algn="tl">
                  <a:srgbClr val="000000">
                    <a:alpha val="43137"/>
                  </a:srgbClr>
                </a:outerShdw>
              </a:effectLst>
              <a:latin typeface="Constantia" panose="02030602050306030303" pitchFamily="18" charset="0"/>
            </a:endParaRPr>
          </a:p>
          <a:p>
            <a:r>
              <a:rPr lang="nl-NL" sz="1200" u="sng" dirty="0">
                <a:solidFill>
                  <a:schemeClr val="accent4"/>
                </a:solidFill>
                <a:effectLst>
                  <a:outerShdw blurRad="38100" dist="38100" dir="2700000" algn="tl">
                    <a:srgbClr val="000000">
                      <a:alpha val="43137"/>
                    </a:srgbClr>
                  </a:outerShdw>
                </a:effectLst>
                <a:latin typeface="Constantia" panose="02030602050306030303" pitchFamily="18" charset="0"/>
              </a:rPr>
              <a:t>Zomaar 3 voorbeelden waarom VPN nuttig en noodzakelijk is.</a:t>
            </a:r>
          </a:p>
        </p:txBody>
      </p:sp>
    </p:spTree>
    <p:extLst>
      <p:ext uri="{BB962C8B-B14F-4D97-AF65-F5344CB8AC3E}">
        <p14:creationId xmlns:p14="http://schemas.microsoft.com/office/powerpoint/2010/main" val="3036431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26" y="0"/>
            <a:ext cx="8229600" cy="692696"/>
          </a:xfrm>
        </p:spPr>
        <p:txBody>
          <a:bodyPr>
            <a:normAutofit/>
          </a:bodyPr>
          <a:lstStyle/>
          <a:p>
            <a:r>
              <a:rPr lang="nl-NL" sz="3600"/>
              <a:t>14 Eyes Countries</a:t>
            </a:r>
            <a:endParaRPr lang="nl-NL" sz="3600" dirty="0"/>
          </a:p>
        </p:txBody>
      </p:sp>
      <p:sp>
        <p:nvSpPr>
          <p:cNvPr id="3" name="Tijdelijke aanduiding voor inhoud 2"/>
          <p:cNvSpPr>
            <a:spLocks noGrp="1"/>
          </p:cNvSpPr>
          <p:nvPr>
            <p:ph idx="1"/>
          </p:nvPr>
        </p:nvSpPr>
        <p:spPr>
          <a:xfrm>
            <a:off x="539552" y="980728"/>
            <a:ext cx="8229600" cy="5112568"/>
          </a:xfrm>
        </p:spPr>
        <p:txBody>
          <a:bodyPr>
            <a:normAutofit/>
          </a:bodyPr>
          <a:lstStyle/>
          <a:p>
            <a:pPr marL="0" indent="0">
              <a:buNone/>
            </a:pPr>
            <a:endParaRPr lang="nl-NL" sz="2000" dirty="0"/>
          </a:p>
          <a:p>
            <a:pPr marL="457200" lvl="1" indent="0">
              <a:buNone/>
            </a:pPr>
            <a:endParaRPr lang="nl-NL" sz="2000"/>
          </a:p>
          <a:p>
            <a:pPr marL="457200" lvl="1" indent="0">
              <a:buNone/>
            </a:pPr>
            <a:endParaRPr lang="nl-NL" sz="2000"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sp>
        <p:nvSpPr>
          <p:cNvPr id="24" name="Tekstvak 23">
            <a:extLst>
              <a:ext uri="{FF2B5EF4-FFF2-40B4-BE49-F238E27FC236}">
                <a16:creationId xmlns="" xmlns:a16="http://schemas.microsoft.com/office/drawing/2014/main" id="{BA4402E5-0EA7-44AD-B112-0D39E2147E42}"/>
              </a:ext>
            </a:extLst>
          </p:cNvPr>
          <p:cNvSpPr txBox="1"/>
          <p:nvPr/>
        </p:nvSpPr>
        <p:spPr>
          <a:xfrm>
            <a:off x="2965928" y="749895"/>
            <a:ext cx="2904252" cy="461665"/>
          </a:xfrm>
          <a:prstGeom prst="rect">
            <a:avLst/>
          </a:prstGeom>
          <a:noFill/>
        </p:spPr>
        <p:txBody>
          <a:bodyPr wrap="square" rtlCol="0">
            <a:spAutoFit/>
          </a:bodyPr>
          <a:lstStyle/>
          <a:p>
            <a:r>
              <a:rPr lang="nl-NL" sz="2400"/>
              <a:t>9 Eyes Countries plus:</a:t>
            </a:r>
          </a:p>
        </p:txBody>
      </p:sp>
      <p:sp>
        <p:nvSpPr>
          <p:cNvPr id="18" name="Tekstvak 17">
            <a:extLst>
              <a:ext uri="{FF2B5EF4-FFF2-40B4-BE49-F238E27FC236}">
                <a16:creationId xmlns="" xmlns:a16="http://schemas.microsoft.com/office/drawing/2014/main" id="{F4B72F26-785A-4EC7-91D5-B23750809B11}"/>
              </a:ext>
            </a:extLst>
          </p:cNvPr>
          <p:cNvSpPr txBox="1"/>
          <p:nvPr/>
        </p:nvSpPr>
        <p:spPr>
          <a:xfrm>
            <a:off x="3019782" y="1610901"/>
            <a:ext cx="1518671" cy="400110"/>
          </a:xfrm>
          <a:prstGeom prst="rect">
            <a:avLst/>
          </a:prstGeom>
          <a:noFill/>
        </p:spPr>
        <p:txBody>
          <a:bodyPr wrap="square" rtlCol="0">
            <a:spAutoFit/>
          </a:bodyPr>
          <a:lstStyle/>
          <a:p>
            <a:r>
              <a:rPr lang="nl-NL" sz="2000"/>
              <a:t>Duitsland</a:t>
            </a:r>
          </a:p>
        </p:txBody>
      </p:sp>
      <p:pic>
        <p:nvPicPr>
          <p:cNvPr id="5" name="Afbeelding 4">
            <a:extLst>
              <a:ext uri="{FF2B5EF4-FFF2-40B4-BE49-F238E27FC236}">
                <a16:creationId xmlns="" xmlns:a16="http://schemas.microsoft.com/office/drawing/2014/main" id="{32CA90FB-E2B4-4348-A138-919D17782944}"/>
              </a:ext>
            </a:extLst>
          </p:cNvPr>
          <p:cNvPicPr>
            <a:picLocks noChangeAspect="1"/>
          </p:cNvPicPr>
          <p:nvPr/>
        </p:nvPicPr>
        <p:blipFill>
          <a:blip r:embed="rId4"/>
          <a:stretch>
            <a:fillRect/>
          </a:stretch>
        </p:blipFill>
        <p:spPr>
          <a:xfrm>
            <a:off x="1393403" y="1278580"/>
            <a:ext cx="1656184" cy="1011339"/>
          </a:xfrm>
          <a:prstGeom prst="rect">
            <a:avLst/>
          </a:prstGeom>
        </p:spPr>
      </p:pic>
      <p:sp>
        <p:nvSpPr>
          <p:cNvPr id="20" name="Tekstvak 19">
            <a:extLst>
              <a:ext uri="{FF2B5EF4-FFF2-40B4-BE49-F238E27FC236}">
                <a16:creationId xmlns="" xmlns:a16="http://schemas.microsoft.com/office/drawing/2014/main" id="{E890BF71-E0A1-49BA-8A5B-4FB441FDE811}"/>
              </a:ext>
            </a:extLst>
          </p:cNvPr>
          <p:cNvSpPr txBox="1"/>
          <p:nvPr/>
        </p:nvSpPr>
        <p:spPr>
          <a:xfrm>
            <a:off x="4090265" y="2274038"/>
            <a:ext cx="1080120" cy="400110"/>
          </a:xfrm>
          <a:prstGeom prst="rect">
            <a:avLst/>
          </a:prstGeom>
          <a:noFill/>
        </p:spPr>
        <p:txBody>
          <a:bodyPr wrap="square" rtlCol="0">
            <a:spAutoFit/>
          </a:bodyPr>
          <a:lstStyle/>
          <a:p>
            <a:r>
              <a:rPr lang="nl-NL" sz="2000"/>
              <a:t>België</a:t>
            </a:r>
          </a:p>
        </p:txBody>
      </p:sp>
      <p:pic>
        <p:nvPicPr>
          <p:cNvPr id="7" name="Afbeelding 6">
            <a:extLst>
              <a:ext uri="{FF2B5EF4-FFF2-40B4-BE49-F238E27FC236}">
                <a16:creationId xmlns="" xmlns:a16="http://schemas.microsoft.com/office/drawing/2014/main" id="{EACBE675-3A7C-475D-B219-1C76742B8A01}"/>
              </a:ext>
            </a:extLst>
          </p:cNvPr>
          <p:cNvPicPr>
            <a:picLocks noChangeAspect="1"/>
          </p:cNvPicPr>
          <p:nvPr/>
        </p:nvPicPr>
        <p:blipFill>
          <a:blip r:embed="rId5"/>
          <a:stretch>
            <a:fillRect/>
          </a:stretch>
        </p:blipFill>
        <p:spPr>
          <a:xfrm>
            <a:off x="4876152" y="1945279"/>
            <a:ext cx="1656184" cy="1062639"/>
          </a:xfrm>
          <a:prstGeom prst="rect">
            <a:avLst/>
          </a:prstGeom>
        </p:spPr>
      </p:pic>
      <p:sp>
        <p:nvSpPr>
          <p:cNvPr id="25" name="Tekstvak 24">
            <a:extLst>
              <a:ext uri="{FF2B5EF4-FFF2-40B4-BE49-F238E27FC236}">
                <a16:creationId xmlns="" xmlns:a16="http://schemas.microsoft.com/office/drawing/2014/main" id="{917804EA-DA25-4E1E-BE4A-35AD823A8689}"/>
              </a:ext>
            </a:extLst>
          </p:cNvPr>
          <p:cNvSpPr txBox="1"/>
          <p:nvPr/>
        </p:nvSpPr>
        <p:spPr>
          <a:xfrm>
            <a:off x="3433369" y="3297719"/>
            <a:ext cx="834390" cy="400110"/>
          </a:xfrm>
          <a:prstGeom prst="rect">
            <a:avLst/>
          </a:prstGeom>
          <a:noFill/>
        </p:spPr>
        <p:txBody>
          <a:bodyPr wrap="square" rtlCol="0">
            <a:spAutoFit/>
          </a:bodyPr>
          <a:lstStyle/>
          <a:p>
            <a:r>
              <a:rPr lang="nl-NL" sz="2000"/>
              <a:t>Italië</a:t>
            </a:r>
          </a:p>
        </p:txBody>
      </p:sp>
      <p:pic>
        <p:nvPicPr>
          <p:cNvPr id="11" name="Afbeelding 10">
            <a:extLst>
              <a:ext uri="{FF2B5EF4-FFF2-40B4-BE49-F238E27FC236}">
                <a16:creationId xmlns="" xmlns:a16="http://schemas.microsoft.com/office/drawing/2014/main" id="{1FEEB8AC-826E-48A4-9E6B-95E78A922A55}"/>
              </a:ext>
            </a:extLst>
          </p:cNvPr>
          <p:cNvPicPr>
            <a:picLocks noChangeAspect="1"/>
          </p:cNvPicPr>
          <p:nvPr/>
        </p:nvPicPr>
        <p:blipFill>
          <a:blip r:embed="rId6"/>
          <a:stretch>
            <a:fillRect/>
          </a:stretch>
        </p:blipFill>
        <p:spPr>
          <a:xfrm>
            <a:off x="1795134" y="2953111"/>
            <a:ext cx="1663892" cy="1171616"/>
          </a:xfrm>
          <a:prstGeom prst="rect">
            <a:avLst/>
          </a:prstGeom>
        </p:spPr>
      </p:pic>
      <p:sp>
        <p:nvSpPr>
          <p:cNvPr id="26" name="Tekstvak 25">
            <a:extLst>
              <a:ext uri="{FF2B5EF4-FFF2-40B4-BE49-F238E27FC236}">
                <a16:creationId xmlns="" xmlns:a16="http://schemas.microsoft.com/office/drawing/2014/main" id="{46E6F42F-68DF-40ED-95D4-D469CBBDDED0}"/>
              </a:ext>
            </a:extLst>
          </p:cNvPr>
          <p:cNvSpPr txBox="1"/>
          <p:nvPr/>
        </p:nvSpPr>
        <p:spPr>
          <a:xfrm>
            <a:off x="4330265" y="4015832"/>
            <a:ext cx="1080120" cy="400110"/>
          </a:xfrm>
          <a:prstGeom prst="rect">
            <a:avLst/>
          </a:prstGeom>
          <a:noFill/>
        </p:spPr>
        <p:txBody>
          <a:bodyPr wrap="square" rtlCol="0">
            <a:spAutoFit/>
          </a:bodyPr>
          <a:lstStyle/>
          <a:p>
            <a:r>
              <a:rPr lang="nl-NL" sz="2000"/>
              <a:t>Spanje</a:t>
            </a:r>
          </a:p>
        </p:txBody>
      </p:sp>
      <p:pic>
        <p:nvPicPr>
          <p:cNvPr id="13" name="Afbeelding 12">
            <a:extLst>
              <a:ext uri="{FF2B5EF4-FFF2-40B4-BE49-F238E27FC236}">
                <a16:creationId xmlns="" xmlns:a16="http://schemas.microsoft.com/office/drawing/2014/main" id="{E3F917B9-79DF-4855-BBBC-DE0126BD4139}"/>
              </a:ext>
            </a:extLst>
          </p:cNvPr>
          <p:cNvPicPr>
            <a:picLocks noChangeAspect="1"/>
          </p:cNvPicPr>
          <p:nvPr/>
        </p:nvPicPr>
        <p:blipFill>
          <a:blip r:embed="rId7"/>
          <a:stretch>
            <a:fillRect/>
          </a:stretch>
        </p:blipFill>
        <p:spPr>
          <a:xfrm>
            <a:off x="5170623" y="3695862"/>
            <a:ext cx="1663892" cy="1145794"/>
          </a:xfrm>
          <a:prstGeom prst="rect">
            <a:avLst/>
          </a:prstGeom>
        </p:spPr>
      </p:pic>
      <p:sp>
        <p:nvSpPr>
          <p:cNvPr id="27" name="Tekstvak 26">
            <a:extLst>
              <a:ext uri="{FF2B5EF4-FFF2-40B4-BE49-F238E27FC236}">
                <a16:creationId xmlns="" xmlns:a16="http://schemas.microsoft.com/office/drawing/2014/main" id="{2FBA1F39-63AF-41F9-B030-3EF946872E21}"/>
              </a:ext>
            </a:extLst>
          </p:cNvPr>
          <p:cNvSpPr txBox="1"/>
          <p:nvPr/>
        </p:nvSpPr>
        <p:spPr>
          <a:xfrm>
            <a:off x="4265264" y="5164624"/>
            <a:ext cx="1080120" cy="400110"/>
          </a:xfrm>
          <a:prstGeom prst="rect">
            <a:avLst/>
          </a:prstGeom>
          <a:noFill/>
        </p:spPr>
        <p:txBody>
          <a:bodyPr wrap="square" rtlCol="0">
            <a:spAutoFit/>
          </a:bodyPr>
          <a:lstStyle/>
          <a:p>
            <a:r>
              <a:rPr lang="nl-NL" sz="2000"/>
              <a:t>Zweden</a:t>
            </a:r>
          </a:p>
        </p:txBody>
      </p:sp>
      <p:pic>
        <p:nvPicPr>
          <p:cNvPr id="16" name="Afbeelding 15">
            <a:extLst>
              <a:ext uri="{FF2B5EF4-FFF2-40B4-BE49-F238E27FC236}">
                <a16:creationId xmlns="" xmlns:a16="http://schemas.microsoft.com/office/drawing/2014/main" id="{2B77A9C4-F91E-4D95-9283-346163E59C41}"/>
              </a:ext>
            </a:extLst>
          </p:cNvPr>
          <p:cNvPicPr>
            <a:picLocks noChangeAspect="1"/>
          </p:cNvPicPr>
          <p:nvPr/>
        </p:nvPicPr>
        <p:blipFill>
          <a:blip r:embed="rId8"/>
          <a:stretch>
            <a:fillRect/>
          </a:stretch>
        </p:blipFill>
        <p:spPr>
          <a:xfrm>
            <a:off x="2601372" y="4809034"/>
            <a:ext cx="1663892" cy="1068238"/>
          </a:xfrm>
          <a:prstGeom prst="rect">
            <a:avLst/>
          </a:prstGeom>
        </p:spPr>
      </p:pic>
    </p:spTree>
    <p:extLst>
      <p:ext uri="{BB962C8B-B14F-4D97-AF65-F5344CB8AC3E}">
        <p14:creationId xmlns:p14="http://schemas.microsoft.com/office/powerpoint/2010/main" val="11683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fade">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26" y="0"/>
            <a:ext cx="8229600" cy="692696"/>
          </a:xfrm>
        </p:spPr>
        <p:txBody>
          <a:bodyPr>
            <a:normAutofit/>
          </a:bodyPr>
          <a:lstStyle/>
          <a:p>
            <a:r>
              <a:rPr lang="nl-NL" sz="3600"/>
              <a:t>Gratis VPN accounts (1)</a:t>
            </a:r>
            <a:endParaRPr lang="nl-NL" sz="3600"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pic>
        <p:nvPicPr>
          <p:cNvPr id="4" name="Afbeelding 3">
            <a:extLst>
              <a:ext uri="{FF2B5EF4-FFF2-40B4-BE49-F238E27FC236}">
                <a16:creationId xmlns="" xmlns:a16="http://schemas.microsoft.com/office/drawing/2014/main" id="{50AB7BFE-EAA0-4F4F-98A9-0023A97A8505}"/>
              </a:ext>
            </a:extLst>
          </p:cNvPr>
          <p:cNvPicPr>
            <a:picLocks noChangeAspect="1"/>
          </p:cNvPicPr>
          <p:nvPr/>
        </p:nvPicPr>
        <p:blipFill>
          <a:blip r:embed="rId4"/>
          <a:stretch>
            <a:fillRect/>
          </a:stretch>
        </p:blipFill>
        <p:spPr>
          <a:xfrm>
            <a:off x="755920" y="1055593"/>
            <a:ext cx="2682472" cy="990686"/>
          </a:xfrm>
          <a:prstGeom prst="rect">
            <a:avLst/>
          </a:prstGeom>
        </p:spPr>
      </p:pic>
      <p:grpSp>
        <p:nvGrpSpPr>
          <p:cNvPr id="7" name="Groep 6">
            <a:extLst>
              <a:ext uri="{FF2B5EF4-FFF2-40B4-BE49-F238E27FC236}">
                <a16:creationId xmlns="" xmlns:a16="http://schemas.microsoft.com/office/drawing/2014/main" id="{7D0AAE08-E155-4714-AB88-A75BB2B1E661}"/>
              </a:ext>
            </a:extLst>
          </p:cNvPr>
          <p:cNvGrpSpPr/>
          <p:nvPr/>
        </p:nvGrpSpPr>
        <p:grpSpPr>
          <a:xfrm>
            <a:off x="694489" y="2307310"/>
            <a:ext cx="4752528" cy="1479349"/>
            <a:chOff x="2121153" y="2935902"/>
            <a:chExt cx="4752528" cy="1479349"/>
          </a:xfrm>
        </p:grpSpPr>
        <p:sp>
          <p:nvSpPr>
            <p:cNvPr id="6" name="Tekstvak 5">
              <a:extLst>
                <a:ext uri="{FF2B5EF4-FFF2-40B4-BE49-F238E27FC236}">
                  <a16:creationId xmlns="" xmlns:a16="http://schemas.microsoft.com/office/drawing/2014/main" id="{7C414F08-B980-4CB9-952F-27C81440E0DB}"/>
                </a:ext>
              </a:extLst>
            </p:cNvPr>
            <p:cNvSpPr txBox="1"/>
            <p:nvPr/>
          </p:nvSpPr>
          <p:spPr>
            <a:xfrm>
              <a:off x="2121153" y="3399588"/>
              <a:ext cx="4752528" cy="1015663"/>
            </a:xfrm>
            <a:prstGeom prst="rect">
              <a:avLst/>
            </a:prstGeom>
            <a:noFill/>
          </p:spPr>
          <p:txBody>
            <a:bodyPr wrap="square" rtlCol="0">
              <a:spAutoFit/>
            </a:bodyPr>
            <a:lstStyle/>
            <a:p>
              <a:pPr marL="342900" indent="-342900">
                <a:buFont typeface="Arial" panose="020B0604020202020204" pitchFamily="34" charset="0"/>
                <a:buChar char="•"/>
              </a:pPr>
              <a:r>
                <a:rPr lang="nl-NL" sz="2000"/>
                <a:t>10 Gigabyte per maand.</a:t>
              </a:r>
            </a:p>
            <a:p>
              <a:pPr marL="342900" indent="-342900">
                <a:buFont typeface="Arial" panose="020B0604020202020204" pitchFamily="34" charset="0"/>
                <a:buChar char="•"/>
              </a:pPr>
              <a:r>
                <a:rPr lang="nl-NL" sz="2000"/>
                <a:t>Connectie met veel apparaten tegelijk.</a:t>
              </a:r>
            </a:p>
            <a:p>
              <a:pPr marL="342900" indent="-342900">
                <a:buFont typeface="Arial" panose="020B0604020202020204" pitchFamily="34" charset="0"/>
                <a:buChar char="•"/>
              </a:pPr>
              <a:r>
                <a:rPr lang="nl-NL" sz="2000"/>
                <a:t>Ook Android en iOS.</a:t>
              </a:r>
            </a:p>
          </p:txBody>
        </p:sp>
        <p:sp>
          <p:nvSpPr>
            <p:cNvPr id="11" name="Tekstvak 10">
              <a:extLst>
                <a:ext uri="{FF2B5EF4-FFF2-40B4-BE49-F238E27FC236}">
                  <a16:creationId xmlns="" xmlns:a16="http://schemas.microsoft.com/office/drawing/2014/main" id="{0177E490-448B-41CD-A4D9-B6D26745DF9D}"/>
                </a:ext>
              </a:extLst>
            </p:cNvPr>
            <p:cNvSpPr txBox="1"/>
            <p:nvPr/>
          </p:nvSpPr>
          <p:spPr>
            <a:xfrm>
              <a:off x="2195736" y="2935902"/>
              <a:ext cx="792088" cy="461665"/>
            </a:xfrm>
            <a:prstGeom prst="rect">
              <a:avLst/>
            </a:prstGeom>
            <a:solidFill>
              <a:srgbClr val="00B050"/>
            </a:solidFill>
          </p:spPr>
          <p:txBody>
            <a:bodyPr wrap="square" rtlCol="0">
              <a:spAutoFit/>
            </a:bodyPr>
            <a:lstStyle/>
            <a:p>
              <a:r>
                <a:rPr lang="nl-NL" sz="2400">
                  <a:solidFill>
                    <a:schemeClr val="bg1"/>
                  </a:solidFill>
                </a:rPr>
                <a:t>Plus</a:t>
              </a:r>
            </a:p>
          </p:txBody>
        </p:sp>
      </p:grpSp>
      <p:grpSp>
        <p:nvGrpSpPr>
          <p:cNvPr id="14" name="Groep 13">
            <a:extLst>
              <a:ext uri="{FF2B5EF4-FFF2-40B4-BE49-F238E27FC236}">
                <a16:creationId xmlns="" xmlns:a16="http://schemas.microsoft.com/office/drawing/2014/main" id="{CB3D1575-6FEA-465F-9ABF-FE28BEC2AC62}"/>
              </a:ext>
            </a:extLst>
          </p:cNvPr>
          <p:cNvGrpSpPr/>
          <p:nvPr/>
        </p:nvGrpSpPr>
        <p:grpSpPr>
          <a:xfrm>
            <a:off x="694489" y="4262499"/>
            <a:ext cx="3189385" cy="1169551"/>
            <a:chOff x="4478959" y="1983187"/>
            <a:chExt cx="3189385" cy="1169551"/>
          </a:xfrm>
        </p:grpSpPr>
        <p:sp>
          <p:nvSpPr>
            <p:cNvPr id="12" name="Tekstvak 11">
              <a:extLst>
                <a:ext uri="{FF2B5EF4-FFF2-40B4-BE49-F238E27FC236}">
                  <a16:creationId xmlns="" xmlns:a16="http://schemas.microsoft.com/office/drawing/2014/main" id="{C2E57829-C949-4E03-BFB6-17C81D58AF37}"/>
                </a:ext>
              </a:extLst>
            </p:cNvPr>
            <p:cNvSpPr txBox="1"/>
            <p:nvPr/>
          </p:nvSpPr>
          <p:spPr>
            <a:xfrm>
              <a:off x="4551311" y="1983187"/>
              <a:ext cx="792088" cy="461665"/>
            </a:xfrm>
            <a:prstGeom prst="rect">
              <a:avLst/>
            </a:prstGeom>
            <a:solidFill>
              <a:srgbClr val="FF0000"/>
            </a:solidFill>
          </p:spPr>
          <p:txBody>
            <a:bodyPr wrap="square" rtlCol="0">
              <a:spAutoFit/>
            </a:bodyPr>
            <a:lstStyle/>
            <a:p>
              <a:r>
                <a:rPr lang="nl-NL" sz="2400">
                  <a:solidFill>
                    <a:schemeClr val="bg1"/>
                  </a:solidFill>
                </a:rPr>
                <a:t>Min</a:t>
              </a:r>
            </a:p>
          </p:txBody>
        </p:sp>
        <p:sp>
          <p:nvSpPr>
            <p:cNvPr id="13" name="Tekstvak 12">
              <a:extLst>
                <a:ext uri="{FF2B5EF4-FFF2-40B4-BE49-F238E27FC236}">
                  <a16:creationId xmlns="" xmlns:a16="http://schemas.microsoft.com/office/drawing/2014/main" id="{0ED03DF6-CB70-4227-855F-78641B1C98EA}"/>
                </a:ext>
              </a:extLst>
            </p:cNvPr>
            <p:cNvSpPr txBox="1"/>
            <p:nvPr/>
          </p:nvSpPr>
          <p:spPr>
            <a:xfrm>
              <a:off x="4478959" y="2444852"/>
              <a:ext cx="3189385" cy="707886"/>
            </a:xfrm>
            <a:prstGeom prst="rect">
              <a:avLst/>
            </a:prstGeom>
            <a:noFill/>
          </p:spPr>
          <p:txBody>
            <a:bodyPr wrap="square" rtlCol="0">
              <a:spAutoFit/>
            </a:bodyPr>
            <a:lstStyle/>
            <a:p>
              <a:pPr marL="342900" indent="-342900">
                <a:buFont typeface="Arial" panose="020B0604020202020204" pitchFamily="34" charset="0"/>
                <a:buChar char="•"/>
              </a:pPr>
              <a:r>
                <a:rPr lang="nl-NL" sz="2000"/>
                <a:t>Beperkt aantal servers.</a:t>
              </a:r>
            </a:p>
            <a:p>
              <a:pPr marL="342900" indent="-342900">
                <a:buFont typeface="Arial" panose="020B0604020202020204" pitchFamily="34" charset="0"/>
                <a:buChar char="•"/>
              </a:pPr>
              <a:r>
                <a:rPr lang="nl-NL" sz="2000"/>
                <a:t>Snelheid beperkt.</a:t>
              </a:r>
            </a:p>
          </p:txBody>
        </p:sp>
      </p:grpSp>
      <p:pic>
        <p:nvPicPr>
          <p:cNvPr id="15" name="Afbeelding 14">
            <a:extLst>
              <a:ext uri="{FF2B5EF4-FFF2-40B4-BE49-F238E27FC236}">
                <a16:creationId xmlns="" xmlns:a16="http://schemas.microsoft.com/office/drawing/2014/main" id="{B639AE45-D1C4-485A-905D-50B8FAAA6A2E}"/>
              </a:ext>
            </a:extLst>
          </p:cNvPr>
          <p:cNvPicPr>
            <a:picLocks noChangeAspect="1"/>
          </p:cNvPicPr>
          <p:nvPr/>
        </p:nvPicPr>
        <p:blipFill>
          <a:blip r:embed="rId5"/>
          <a:stretch>
            <a:fillRect/>
          </a:stretch>
        </p:blipFill>
        <p:spPr>
          <a:xfrm>
            <a:off x="5554354" y="1312497"/>
            <a:ext cx="2682472" cy="4564776"/>
          </a:xfrm>
          <a:prstGeom prst="rect">
            <a:avLst/>
          </a:prstGeom>
        </p:spPr>
      </p:pic>
    </p:spTree>
    <p:extLst>
      <p:ext uri="{BB962C8B-B14F-4D97-AF65-F5344CB8AC3E}">
        <p14:creationId xmlns:p14="http://schemas.microsoft.com/office/powerpoint/2010/main" val="28808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26" y="0"/>
            <a:ext cx="8229600" cy="692696"/>
          </a:xfrm>
        </p:spPr>
        <p:txBody>
          <a:bodyPr>
            <a:normAutofit/>
          </a:bodyPr>
          <a:lstStyle/>
          <a:p>
            <a:r>
              <a:rPr lang="nl-NL" sz="3600"/>
              <a:t>Gratis VPN accounts (2)</a:t>
            </a:r>
            <a:endParaRPr lang="nl-NL" sz="3600"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grpSp>
        <p:nvGrpSpPr>
          <p:cNvPr id="7" name="Groep 6">
            <a:extLst>
              <a:ext uri="{FF2B5EF4-FFF2-40B4-BE49-F238E27FC236}">
                <a16:creationId xmlns="" xmlns:a16="http://schemas.microsoft.com/office/drawing/2014/main" id="{7D0AAE08-E155-4714-AB88-A75BB2B1E661}"/>
              </a:ext>
            </a:extLst>
          </p:cNvPr>
          <p:cNvGrpSpPr/>
          <p:nvPr/>
        </p:nvGrpSpPr>
        <p:grpSpPr>
          <a:xfrm>
            <a:off x="694489" y="2307310"/>
            <a:ext cx="4752528" cy="1171572"/>
            <a:chOff x="2121153" y="2935902"/>
            <a:chExt cx="4752528" cy="1171572"/>
          </a:xfrm>
        </p:grpSpPr>
        <p:sp>
          <p:nvSpPr>
            <p:cNvPr id="6" name="Tekstvak 5">
              <a:extLst>
                <a:ext uri="{FF2B5EF4-FFF2-40B4-BE49-F238E27FC236}">
                  <a16:creationId xmlns="" xmlns:a16="http://schemas.microsoft.com/office/drawing/2014/main" id="{7C414F08-B980-4CB9-952F-27C81440E0DB}"/>
                </a:ext>
              </a:extLst>
            </p:cNvPr>
            <p:cNvSpPr txBox="1"/>
            <p:nvPr/>
          </p:nvSpPr>
          <p:spPr>
            <a:xfrm>
              <a:off x="2121153" y="3399588"/>
              <a:ext cx="4752528" cy="707886"/>
            </a:xfrm>
            <a:prstGeom prst="rect">
              <a:avLst/>
            </a:prstGeom>
            <a:noFill/>
          </p:spPr>
          <p:txBody>
            <a:bodyPr wrap="square" rtlCol="0">
              <a:spAutoFit/>
            </a:bodyPr>
            <a:lstStyle/>
            <a:p>
              <a:pPr marL="342900" indent="-342900">
                <a:buFont typeface="Arial" panose="020B0604020202020204" pitchFamily="34" charset="0"/>
                <a:buChar char="•"/>
              </a:pPr>
              <a:r>
                <a:rPr lang="nl-NL" sz="2000"/>
                <a:t>Beperkingen gunstiger dan bij andere.</a:t>
              </a:r>
            </a:p>
            <a:p>
              <a:pPr marL="342900" indent="-342900">
                <a:buFont typeface="Arial" panose="020B0604020202020204" pitchFamily="34" charset="0"/>
                <a:buChar char="•"/>
              </a:pPr>
              <a:r>
                <a:rPr lang="nl-NL" sz="2000"/>
                <a:t>Goede software.</a:t>
              </a:r>
            </a:p>
          </p:txBody>
        </p:sp>
        <p:sp>
          <p:nvSpPr>
            <p:cNvPr id="11" name="Tekstvak 10">
              <a:extLst>
                <a:ext uri="{FF2B5EF4-FFF2-40B4-BE49-F238E27FC236}">
                  <a16:creationId xmlns="" xmlns:a16="http://schemas.microsoft.com/office/drawing/2014/main" id="{0177E490-448B-41CD-A4D9-B6D26745DF9D}"/>
                </a:ext>
              </a:extLst>
            </p:cNvPr>
            <p:cNvSpPr txBox="1"/>
            <p:nvPr/>
          </p:nvSpPr>
          <p:spPr>
            <a:xfrm>
              <a:off x="2195736" y="2935902"/>
              <a:ext cx="792088" cy="461665"/>
            </a:xfrm>
            <a:prstGeom prst="rect">
              <a:avLst/>
            </a:prstGeom>
            <a:solidFill>
              <a:srgbClr val="00B050"/>
            </a:solidFill>
          </p:spPr>
          <p:txBody>
            <a:bodyPr wrap="square" rtlCol="0">
              <a:spAutoFit/>
            </a:bodyPr>
            <a:lstStyle/>
            <a:p>
              <a:r>
                <a:rPr lang="nl-NL" sz="2400">
                  <a:solidFill>
                    <a:schemeClr val="bg1"/>
                  </a:solidFill>
                </a:rPr>
                <a:t>Plus</a:t>
              </a:r>
            </a:p>
          </p:txBody>
        </p:sp>
      </p:grpSp>
      <p:grpSp>
        <p:nvGrpSpPr>
          <p:cNvPr id="14" name="Groep 13">
            <a:extLst>
              <a:ext uri="{FF2B5EF4-FFF2-40B4-BE49-F238E27FC236}">
                <a16:creationId xmlns="" xmlns:a16="http://schemas.microsoft.com/office/drawing/2014/main" id="{CB3D1575-6FEA-465F-9ABF-FE28BEC2AC62}"/>
              </a:ext>
            </a:extLst>
          </p:cNvPr>
          <p:cNvGrpSpPr/>
          <p:nvPr/>
        </p:nvGrpSpPr>
        <p:grpSpPr>
          <a:xfrm>
            <a:off x="694489" y="4262499"/>
            <a:ext cx="4021527" cy="1169551"/>
            <a:chOff x="4478959" y="1983187"/>
            <a:chExt cx="3435440" cy="1169551"/>
          </a:xfrm>
        </p:grpSpPr>
        <p:sp>
          <p:nvSpPr>
            <p:cNvPr id="12" name="Tekstvak 11">
              <a:extLst>
                <a:ext uri="{FF2B5EF4-FFF2-40B4-BE49-F238E27FC236}">
                  <a16:creationId xmlns="" xmlns:a16="http://schemas.microsoft.com/office/drawing/2014/main" id="{C2E57829-C949-4E03-BFB6-17C81D58AF37}"/>
                </a:ext>
              </a:extLst>
            </p:cNvPr>
            <p:cNvSpPr txBox="1"/>
            <p:nvPr/>
          </p:nvSpPr>
          <p:spPr>
            <a:xfrm>
              <a:off x="4551311" y="1983187"/>
              <a:ext cx="792088" cy="461665"/>
            </a:xfrm>
            <a:prstGeom prst="rect">
              <a:avLst/>
            </a:prstGeom>
            <a:solidFill>
              <a:srgbClr val="FF0000"/>
            </a:solidFill>
          </p:spPr>
          <p:txBody>
            <a:bodyPr wrap="square" rtlCol="0">
              <a:spAutoFit/>
            </a:bodyPr>
            <a:lstStyle/>
            <a:p>
              <a:r>
                <a:rPr lang="nl-NL" sz="2400">
                  <a:solidFill>
                    <a:schemeClr val="bg1"/>
                  </a:solidFill>
                </a:rPr>
                <a:t>Min</a:t>
              </a:r>
            </a:p>
          </p:txBody>
        </p:sp>
        <p:sp>
          <p:nvSpPr>
            <p:cNvPr id="13" name="Tekstvak 12">
              <a:extLst>
                <a:ext uri="{FF2B5EF4-FFF2-40B4-BE49-F238E27FC236}">
                  <a16:creationId xmlns="" xmlns:a16="http://schemas.microsoft.com/office/drawing/2014/main" id="{0ED03DF6-CB70-4227-855F-78641B1C98EA}"/>
                </a:ext>
              </a:extLst>
            </p:cNvPr>
            <p:cNvSpPr txBox="1"/>
            <p:nvPr/>
          </p:nvSpPr>
          <p:spPr>
            <a:xfrm>
              <a:off x="4478959" y="2444852"/>
              <a:ext cx="3435440" cy="707886"/>
            </a:xfrm>
            <a:prstGeom prst="rect">
              <a:avLst/>
            </a:prstGeom>
            <a:noFill/>
          </p:spPr>
          <p:txBody>
            <a:bodyPr wrap="square" rtlCol="0">
              <a:spAutoFit/>
            </a:bodyPr>
            <a:lstStyle/>
            <a:p>
              <a:pPr marL="342900" indent="-342900">
                <a:buFont typeface="Arial" panose="020B0604020202020204" pitchFamily="34" charset="0"/>
                <a:buChar char="•"/>
              </a:pPr>
              <a:r>
                <a:rPr lang="nl-NL" sz="2000"/>
                <a:t>Datalimiet 2 Gigabyte per maand.</a:t>
              </a:r>
            </a:p>
            <a:p>
              <a:pPr marL="342900" indent="-342900">
                <a:buFont typeface="Arial" panose="020B0604020202020204" pitchFamily="34" charset="0"/>
                <a:buChar char="•"/>
              </a:pPr>
              <a:r>
                <a:rPr lang="nl-NL" sz="2000"/>
                <a:t>Snelheid afhankelijk van drukte.</a:t>
              </a:r>
            </a:p>
          </p:txBody>
        </p:sp>
      </p:grpSp>
      <p:pic>
        <p:nvPicPr>
          <p:cNvPr id="3" name="Afbeelding 2">
            <a:extLst>
              <a:ext uri="{FF2B5EF4-FFF2-40B4-BE49-F238E27FC236}">
                <a16:creationId xmlns="" xmlns:a16="http://schemas.microsoft.com/office/drawing/2014/main" id="{6CCF2A73-AEBD-411E-99C4-0DA621B3825B}"/>
              </a:ext>
            </a:extLst>
          </p:cNvPr>
          <p:cNvPicPr>
            <a:picLocks noChangeAspect="1"/>
          </p:cNvPicPr>
          <p:nvPr/>
        </p:nvPicPr>
        <p:blipFill>
          <a:blip r:embed="rId4"/>
          <a:stretch>
            <a:fillRect/>
          </a:stretch>
        </p:blipFill>
        <p:spPr>
          <a:xfrm>
            <a:off x="766841" y="1044917"/>
            <a:ext cx="1737511" cy="762066"/>
          </a:xfrm>
          <a:prstGeom prst="rect">
            <a:avLst/>
          </a:prstGeom>
        </p:spPr>
      </p:pic>
      <p:pic>
        <p:nvPicPr>
          <p:cNvPr id="5" name="Afbeelding 4">
            <a:extLst>
              <a:ext uri="{FF2B5EF4-FFF2-40B4-BE49-F238E27FC236}">
                <a16:creationId xmlns="" xmlns:a16="http://schemas.microsoft.com/office/drawing/2014/main" id="{C66A216D-DEC0-4D5B-AA08-C93C2701536C}"/>
              </a:ext>
            </a:extLst>
          </p:cNvPr>
          <p:cNvPicPr>
            <a:picLocks noChangeAspect="1"/>
          </p:cNvPicPr>
          <p:nvPr/>
        </p:nvPicPr>
        <p:blipFill>
          <a:blip r:embed="rId5"/>
          <a:stretch>
            <a:fillRect/>
          </a:stretch>
        </p:blipFill>
        <p:spPr>
          <a:xfrm>
            <a:off x="5220071" y="1124744"/>
            <a:ext cx="3110745" cy="4536504"/>
          </a:xfrm>
          <a:prstGeom prst="rect">
            <a:avLst/>
          </a:prstGeom>
        </p:spPr>
      </p:pic>
    </p:spTree>
    <p:extLst>
      <p:ext uri="{BB962C8B-B14F-4D97-AF65-F5344CB8AC3E}">
        <p14:creationId xmlns:p14="http://schemas.microsoft.com/office/powerpoint/2010/main" val="318194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26" y="0"/>
            <a:ext cx="8229600" cy="692696"/>
          </a:xfrm>
        </p:spPr>
        <p:txBody>
          <a:bodyPr>
            <a:normAutofit/>
          </a:bodyPr>
          <a:lstStyle/>
          <a:p>
            <a:r>
              <a:rPr lang="nl-NL" sz="3600"/>
              <a:t>Gratis VPN accounts (3)</a:t>
            </a:r>
            <a:endParaRPr lang="nl-NL" sz="3600"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grpSp>
        <p:nvGrpSpPr>
          <p:cNvPr id="7" name="Groep 6">
            <a:extLst>
              <a:ext uri="{FF2B5EF4-FFF2-40B4-BE49-F238E27FC236}">
                <a16:creationId xmlns="" xmlns:a16="http://schemas.microsoft.com/office/drawing/2014/main" id="{7D0AAE08-E155-4714-AB88-A75BB2B1E661}"/>
              </a:ext>
            </a:extLst>
          </p:cNvPr>
          <p:cNvGrpSpPr/>
          <p:nvPr/>
        </p:nvGrpSpPr>
        <p:grpSpPr>
          <a:xfrm>
            <a:off x="694489" y="2307310"/>
            <a:ext cx="4752528" cy="2094902"/>
            <a:chOff x="2121153" y="2935902"/>
            <a:chExt cx="4752528" cy="2094902"/>
          </a:xfrm>
        </p:grpSpPr>
        <p:sp>
          <p:nvSpPr>
            <p:cNvPr id="6" name="Tekstvak 5">
              <a:extLst>
                <a:ext uri="{FF2B5EF4-FFF2-40B4-BE49-F238E27FC236}">
                  <a16:creationId xmlns="" xmlns:a16="http://schemas.microsoft.com/office/drawing/2014/main" id="{7C414F08-B980-4CB9-952F-27C81440E0DB}"/>
                </a:ext>
              </a:extLst>
            </p:cNvPr>
            <p:cNvSpPr txBox="1"/>
            <p:nvPr/>
          </p:nvSpPr>
          <p:spPr>
            <a:xfrm>
              <a:off x="2121153" y="3399588"/>
              <a:ext cx="4752528" cy="1631216"/>
            </a:xfrm>
            <a:prstGeom prst="rect">
              <a:avLst/>
            </a:prstGeom>
            <a:noFill/>
          </p:spPr>
          <p:txBody>
            <a:bodyPr wrap="square" rtlCol="0">
              <a:spAutoFit/>
            </a:bodyPr>
            <a:lstStyle/>
            <a:p>
              <a:pPr marL="342900" indent="-342900">
                <a:buFont typeface="Arial" panose="020B0604020202020204" pitchFamily="34" charset="0"/>
                <a:buChar char="•"/>
              </a:pPr>
              <a:r>
                <a:rPr lang="nl-NL" sz="2000"/>
                <a:t>Toegang tot alle servers met volledige snelheid.</a:t>
              </a:r>
            </a:p>
            <a:p>
              <a:pPr marL="342900" indent="-342900">
                <a:buFont typeface="Arial" panose="020B0604020202020204" pitchFamily="34" charset="0"/>
                <a:buChar char="•"/>
              </a:pPr>
              <a:r>
                <a:rPr lang="nl-NL" sz="2000"/>
                <a:t>Goede privacyvoorwaarden.</a:t>
              </a:r>
            </a:p>
            <a:p>
              <a:pPr marL="342900" indent="-342900">
                <a:buFont typeface="Arial" panose="020B0604020202020204" pitchFamily="34" charset="0"/>
                <a:buChar char="•"/>
              </a:pPr>
              <a:r>
                <a:rPr lang="nl-NL" sz="2000"/>
                <a:t>Encryptie en protocol betrouwbaar.</a:t>
              </a:r>
            </a:p>
            <a:p>
              <a:pPr marL="342900" indent="-342900">
                <a:buFont typeface="Arial" panose="020B0604020202020204" pitchFamily="34" charset="0"/>
                <a:buChar char="•"/>
              </a:pPr>
              <a:endParaRPr lang="nl-NL" sz="2000"/>
            </a:p>
          </p:txBody>
        </p:sp>
        <p:sp>
          <p:nvSpPr>
            <p:cNvPr id="11" name="Tekstvak 10">
              <a:extLst>
                <a:ext uri="{FF2B5EF4-FFF2-40B4-BE49-F238E27FC236}">
                  <a16:creationId xmlns="" xmlns:a16="http://schemas.microsoft.com/office/drawing/2014/main" id="{0177E490-448B-41CD-A4D9-B6D26745DF9D}"/>
                </a:ext>
              </a:extLst>
            </p:cNvPr>
            <p:cNvSpPr txBox="1"/>
            <p:nvPr/>
          </p:nvSpPr>
          <p:spPr>
            <a:xfrm>
              <a:off x="2195736" y="2935902"/>
              <a:ext cx="792088" cy="461665"/>
            </a:xfrm>
            <a:prstGeom prst="rect">
              <a:avLst/>
            </a:prstGeom>
            <a:solidFill>
              <a:srgbClr val="00B050"/>
            </a:solidFill>
          </p:spPr>
          <p:txBody>
            <a:bodyPr wrap="square" rtlCol="0">
              <a:spAutoFit/>
            </a:bodyPr>
            <a:lstStyle/>
            <a:p>
              <a:r>
                <a:rPr lang="nl-NL" sz="2400">
                  <a:solidFill>
                    <a:schemeClr val="bg1"/>
                  </a:solidFill>
                </a:rPr>
                <a:t>Plus</a:t>
              </a:r>
            </a:p>
          </p:txBody>
        </p:sp>
      </p:grpSp>
      <p:grpSp>
        <p:nvGrpSpPr>
          <p:cNvPr id="14" name="Groep 13">
            <a:extLst>
              <a:ext uri="{FF2B5EF4-FFF2-40B4-BE49-F238E27FC236}">
                <a16:creationId xmlns="" xmlns:a16="http://schemas.microsoft.com/office/drawing/2014/main" id="{CB3D1575-6FEA-465F-9ABF-FE28BEC2AC62}"/>
              </a:ext>
            </a:extLst>
          </p:cNvPr>
          <p:cNvGrpSpPr/>
          <p:nvPr/>
        </p:nvGrpSpPr>
        <p:grpSpPr>
          <a:xfrm>
            <a:off x="690026" y="4561536"/>
            <a:ext cx="4021527" cy="1169551"/>
            <a:chOff x="4478959" y="1983187"/>
            <a:chExt cx="3435440" cy="1169551"/>
          </a:xfrm>
        </p:grpSpPr>
        <p:sp>
          <p:nvSpPr>
            <p:cNvPr id="12" name="Tekstvak 11">
              <a:extLst>
                <a:ext uri="{FF2B5EF4-FFF2-40B4-BE49-F238E27FC236}">
                  <a16:creationId xmlns="" xmlns:a16="http://schemas.microsoft.com/office/drawing/2014/main" id="{C2E57829-C949-4E03-BFB6-17C81D58AF37}"/>
                </a:ext>
              </a:extLst>
            </p:cNvPr>
            <p:cNvSpPr txBox="1"/>
            <p:nvPr/>
          </p:nvSpPr>
          <p:spPr>
            <a:xfrm>
              <a:off x="4551311" y="1983187"/>
              <a:ext cx="792088" cy="461665"/>
            </a:xfrm>
            <a:prstGeom prst="rect">
              <a:avLst/>
            </a:prstGeom>
            <a:solidFill>
              <a:srgbClr val="FF0000"/>
            </a:solidFill>
          </p:spPr>
          <p:txBody>
            <a:bodyPr wrap="square" rtlCol="0">
              <a:spAutoFit/>
            </a:bodyPr>
            <a:lstStyle/>
            <a:p>
              <a:r>
                <a:rPr lang="nl-NL" sz="2400">
                  <a:solidFill>
                    <a:schemeClr val="bg1"/>
                  </a:solidFill>
                </a:rPr>
                <a:t>Min</a:t>
              </a:r>
            </a:p>
          </p:txBody>
        </p:sp>
        <p:sp>
          <p:nvSpPr>
            <p:cNvPr id="13" name="Tekstvak 12">
              <a:extLst>
                <a:ext uri="{FF2B5EF4-FFF2-40B4-BE49-F238E27FC236}">
                  <a16:creationId xmlns="" xmlns:a16="http://schemas.microsoft.com/office/drawing/2014/main" id="{0ED03DF6-CB70-4227-855F-78641B1C98EA}"/>
                </a:ext>
              </a:extLst>
            </p:cNvPr>
            <p:cNvSpPr txBox="1"/>
            <p:nvPr/>
          </p:nvSpPr>
          <p:spPr>
            <a:xfrm>
              <a:off x="4478959" y="2444852"/>
              <a:ext cx="3435440" cy="707886"/>
            </a:xfrm>
            <a:prstGeom prst="rect">
              <a:avLst/>
            </a:prstGeom>
            <a:noFill/>
          </p:spPr>
          <p:txBody>
            <a:bodyPr wrap="square" rtlCol="0">
              <a:spAutoFit/>
            </a:bodyPr>
            <a:lstStyle/>
            <a:p>
              <a:pPr marL="342900" indent="-342900">
                <a:buFont typeface="Arial" panose="020B0604020202020204" pitchFamily="34" charset="0"/>
                <a:buChar char="•"/>
              </a:pPr>
              <a:r>
                <a:rPr lang="nl-NL" sz="2000"/>
                <a:t>Datalimiet 500 Mb per maand. (Twitter promoten = + 500 Mb)</a:t>
              </a:r>
            </a:p>
          </p:txBody>
        </p:sp>
      </p:grpSp>
      <p:pic>
        <p:nvPicPr>
          <p:cNvPr id="4" name="Afbeelding 3">
            <a:extLst>
              <a:ext uri="{FF2B5EF4-FFF2-40B4-BE49-F238E27FC236}">
                <a16:creationId xmlns="" xmlns:a16="http://schemas.microsoft.com/office/drawing/2014/main" id="{9F195861-693F-49E4-98CA-8222A219BCFA}"/>
              </a:ext>
            </a:extLst>
          </p:cNvPr>
          <p:cNvPicPr>
            <a:picLocks noChangeAspect="1"/>
          </p:cNvPicPr>
          <p:nvPr/>
        </p:nvPicPr>
        <p:blipFill>
          <a:blip r:embed="rId4"/>
          <a:stretch>
            <a:fillRect/>
          </a:stretch>
        </p:blipFill>
        <p:spPr>
          <a:xfrm>
            <a:off x="779184" y="692696"/>
            <a:ext cx="1200528" cy="1578695"/>
          </a:xfrm>
          <a:prstGeom prst="rect">
            <a:avLst/>
          </a:prstGeom>
        </p:spPr>
      </p:pic>
      <p:pic>
        <p:nvPicPr>
          <p:cNvPr id="10" name="Afbeelding 9">
            <a:extLst>
              <a:ext uri="{FF2B5EF4-FFF2-40B4-BE49-F238E27FC236}">
                <a16:creationId xmlns="" xmlns:a16="http://schemas.microsoft.com/office/drawing/2014/main" id="{47DEFD8B-9EF8-462B-84F9-38545F7089FF}"/>
              </a:ext>
            </a:extLst>
          </p:cNvPr>
          <p:cNvPicPr>
            <a:picLocks noChangeAspect="1"/>
          </p:cNvPicPr>
          <p:nvPr/>
        </p:nvPicPr>
        <p:blipFill>
          <a:blip r:embed="rId5"/>
          <a:stretch>
            <a:fillRect/>
          </a:stretch>
        </p:blipFill>
        <p:spPr>
          <a:xfrm>
            <a:off x="5667014" y="1104698"/>
            <a:ext cx="2120576" cy="4808741"/>
          </a:xfrm>
          <a:prstGeom prst="rect">
            <a:avLst/>
          </a:prstGeom>
        </p:spPr>
      </p:pic>
    </p:spTree>
    <p:extLst>
      <p:ext uri="{BB962C8B-B14F-4D97-AF65-F5344CB8AC3E}">
        <p14:creationId xmlns:p14="http://schemas.microsoft.com/office/powerpoint/2010/main" val="33336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16">
            <a:extLst>
              <a:ext uri="{FF2B5EF4-FFF2-40B4-BE49-F238E27FC236}">
                <a16:creationId xmlns="" xmlns:a16="http://schemas.microsoft.com/office/drawing/2014/main" id="{FF85117C-900D-4307-B7BD-046F402028F1}"/>
              </a:ext>
            </a:extLst>
          </p:cNvPr>
          <p:cNvGrpSpPr/>
          <p:nvPr/>
        </p:nvGrpSpPr>
        <p:grpSpPr>
          <a:xfrm>
            <a:off x="1979712" y="640111"/>
            <a:ext cx="4591495" cy="5554661"/>
            <a:chOff x="1979712" y="640111"/>
            <a:chExt cx="4591495" cy="5554661"/>
          </a:xfrm>
        </p:grpSpPr>
        <p:pic>
          <p:nvPicPr>
            <p:cNvPr id="15" name="Afbeelding 14">
              <a:extLst>
                <a:ext uri="{FF2B5EF4-FFF2-40B4-BE49-F238E27FC236}">
                  <a16:creationId xmlns="" xmlns:a16="http://schemas.microsoft.com/office/drawing/2014/main" id="{88C468E1-491F-4D84-B725-5FC9801D64E0}"/>
                </a:ext>
              </a:extLst>
            </p:cNvPr>
            <p:cNvPicPr>
              <a:picLocks noChangeAspect="1"/>
            </p:cNvPicPr>
            <p:nvPr/>
          </p:nvPicPr>
          <p:blipFill>
            <a:blip r:embed="rId2"/>
            <a:stretch>
              <a:fillRect/>
            </a:stretch>
          </p:blipFill>
          <p:spPr>
            <a:xfrm>
              <a:off x="1979712" y="640111"/>
              <a:ext cx="4591495" cy="5219159"/>
            </a:xfrm>
            <a:prstGeom prst="rect">
              <a:avLst/>
            </a:prstGeom>
          </p:spPr>
        </p:pic>
        <p:sp>
          <p:nvSpPr>
            <p:cNvPr id="16" name="Rechthoek 15">
              <a:extLst>
                <a:ext uri="{FF2B5EF4-FFF2-40B4-BE49-F238E27FC236}">
                  <a16:creationId xmlns="" xmlns:a16="http://schemas.microsoft.com/office/drawing/2014/main" id="{73345B61-D337-41A2-96FF-99395A72345D}"/>
                </a:ext>
              </a:extLst>
            </p:cNvPr>
            <p:cNvSpPr/>
            <p:nvPr/>
          </p:nvSpPr>
          <p:spPr>
            <a:xfrm>
              <a:off x="4282220" y="3789039"/>
              <a:ext cx="2259526" cy="2405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p:cNvSpPr>
            <a:spLocks noGrp="1"/>
          </p:cNvSpPr>
          <p:nvPr>
            <p:ph type="title"/>
          </p:nvPr>
        </p:nvSpPr>
        <p:spPr>
          <a:xfrm>
            <a:off x="444826" y="0"/>
            <a:ext cx="8229600" cy="692696"/>
          </a:xfrm>
        </p:spPr>
        <p:txBody>
          <a:bodyPr>
            <a:normAutofit/>
          </a:bodyPr>
          <a:lstStyle/>
          <a:p>
            <a:r>
              <a:rPr lang="nl-NL" sz="3600"/>
              <a:t>Beste betaalde VPN accounts (1)</a:t>
            </a:r>
            <a:endParaRPr lang="nl-NL" sz="3600"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sp>
        <p:nvSpPr>
          <p:cNvPr id="5" name="Rechthoek 4">
            <a:extLst>
              <a:ext uri="{FF2B5EF4-FFF2-40B4-BE49-F238E27FC236}">
                <a16:creationId xmlns="" xmlns:a16="http://schemas.microsoft.com/office/drawing/2014/main" id="{75C58D33-54C9-4269-8301-3340119A594E}"/>
              </a:ext>
            </a:extLst>
          </p:cNvPr>
          <p:cNvSpPr/>
          <p:nvPr/>
        </p:nvSpPr>
        <p:spPr>
          <a:xfrm>
            <a:off x="4572000" y="3789040"/>
            <a:ext cx="2259526" cy="2405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056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 5">
            <a:extLst>
              <a:ext uri="{FF2B5EF4-FFF2-40B4-BE49-F238E27FC236}">
                <a16:creationId xmlns="" xmlns:a16="http://schemas.microsoft.com/office/drawing/2014/main" id="{2F345A46-8FBF-447C-89E8-CFD28E4D8D6D}"/>
              </a:ext>
            </a:extLst>
          </p:cNvPr>
          <p:cNvGrpSpPr/>
          <p:nvPr/>
        </p:nvGrpSpPr>
        <p:grpSpPr>
          <a:xfrm>
            <a:off x="1979712" y="663227"/>
            <a:ext cx="4723812" cy="5550005"/>
            <a:chOff x="1979712" y="663227"/>
            <a:chExt cx="4723812" cy="5550005"/>
          </a:xfrm>
        </p:grpSpPr>
        <p:pic>
          <p:nvPicPr>
            <p:cNvPr id="4" name="Afbeelding 3">
              <a:extLst>
                <a:ext uri="{FF2B5EF4-FFF2-40B4-BE49-F238E27FC236}">
                  <a16:creationId xmlns="" xmlns:a16="http://schemas.microsoft.com/office/drawing/2014/main" id="{95363AE8-269D-40D0-B642-558A8F70D2B1}"/>
                </a:ext>
              </a:extLst>
            </p:cNvPr>
            <p:cNvPicPr>
              <a:picLocks noChangeAspect="1"/>
            </p:cNvPicPr>
            <p:nvPr/>
          </p:nvPicPr>
          <p:blipFill>
            <a:blip r:embed="rId2"/>
            <a:stretch>
              <a:fillRect/>
            </a:stretch>
          </p:blipFill>
          <p:spPr>
            <a:xfrm>
              <a:off x="1979712" y="663227"/>
              <a:ext cx="4723812" cy="5393658"/>
            </a:xfrm>
            <a:prstGeom prst="rect">
              <a:avLst/>
            </a:prstGeom>
          </p:spPr>
        </p:pic>
        <p:sp>
          <p:nvSpPr>
            <p:cNvPr id="10" name="Rechthoek 9">
              <a:extLst>
                <a:ext uri="{FF2B5EF4-FFF2-40B4-BE49-F238E27FC236}">
                  <a16:creationId xmlns="" xmlns:a16="http://schemas.microsoft.com/office/drawing/2014/main" id="{C7A6396C-D852-499E-9633-3FF44A6798CD}"/>
                </a:ext>
              </a:extLst>
            </p:cNvPr>
            <p:cNvSpPr/>
            <p:nvPr/>
          </p:nvSpPr>
          <p:spPr>
            <a:xfrm>
              <a:off x="4355446" y="3807499"/>
              <a:ext cx="2259526" cy="2405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p:cNvSpPr>
            <a:spLocks noGrp="1"/>
          </p:cNvSpPr>
          <p:nvPr>
            <p:ph type="title"/>
          </p:nvPr>
        </p:nvSpPr>
        <p:spPr>
          <a:xfrm>
            <a:off x="444826" y="0"/>
            <a:ext cx="8229600" cy="692696"/>
          </a:xfrm>
        </p:spPr>
        <p:txBody>
          <a:bodyPr>
            <a:normAutofit/>
          </a:bodyPr>
          <a:lstStyle/>
          <a:p>
            <a:r>
              <a:rPr lang="nl-NL" sz="3600"/>
              <a:t>Beste betaalde VPN accounts (2)</a:t>
            </a:r>
            <a:endParaRPr lang="nl-NL" sz="3600"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sp>
        <p:nvSpPr>
          <p:cNvPr id="5" name="Rechthoek 4">
            <a:extLst>
              <a:ext uri="{FF2B5EF4-FFF2-40B4-BE49-F238E27FC236}">
                <a16:creationId xmlns="" xmlns:a16="http://schemas.microsoft.com/office/drawing/2014/main" id="{75C58D33-54C9-4269-8301-3340119A594E}"/>
              </a:ext>
            </a:extLst>
          </p:cNvPr>
          <p:cNvSpPr/>
          <p:nvPr/>
        </p:nvSpPr>
        <p:spPr>
          <a:xfrm>
            <a:off x="4572000" y="3789040"/>
            <a:ext cx="2259526" cy="2405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6540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 xmlns:a16="http://schemas.microsoft.com/office/drawing/2014/main" id="{13305870-25B2-4579-9512-525C9D7DC221}"/>
              </a:ext>
            </a:extLst>
          </p:cNvPr>
          <p:cNvGrpSpPr/>
          <p:nvPr/>
        </p:nvGrpSpPr>
        <p:grpSpPr>
          <a:xfrm>
            <a:off x="2123728" y="727702"/>
            <a:ext cx="4519052" cy="5391091"/>
            <a:chOff x="2312474" y="803682"/>
            <a:chExt cx="4519052" cy="5391091"/>
          </a:xfrm>
        </p:grpSpPr>
        <p:pic>
          <p:nvPicPr>
            <p:cNvPr id="3" name="Afbeelding 2">
              <a:extLst>
                <a:ext uri="{FF2B5EF4-FFF2-40B4-BE49-F238E27FC236}">
                  <a16:creationId xmlns="" xmlns:a16="http://schemas.microsoft.com/office/drawing/2014/main" id="{BC91FA47-F744-41DB-97F1-D3B94D6D9565}"/>
                </a:ext>
              </a:extLst>
            </p:cNvPr>
            <p:cNvPicPr>
              <a:picLocks noChangeAspect="1"/>
            </p:cNvPicPr>
            <p:nvPr/>
          </p:nvPicPr>
          <p:blipFill>
            <a:blip r:embed="rId2"/>
            <a:stretch>
              <a:fillRect/>
            </a:stretch>
          </p:blipFill>
          <p:spPr>
            <a:xfrm>
              <a:off x="2312474" y="803682"/>
              <a:ext cx="4519052" cy="5250635"/>
            </a:xfrm>
            <a:prstGeom prst="rect">
              <a:avLst/>
            </a:prstGeom>
          </p:spPr>
        </p:pic>
        <p:sp>
          <p:nvSpPr>
            <p:cNvPr id="5" name="Rechthoek 4">
              <a:extLst>
                <a:ext uri="{FF2B5EF4-FFF2-40B4-BE49-F238E27FC236}">
                  <a16:creationId xmlns="" xmlns:a16="http://schemas.microsoft.com/office/drawing/2014/main" id="{75C58D33-54C9-4269-8301-3340119A594E}"/>
                </a:ext>
              </a:extLst>
            </p:cNvPr>
            <p:cNvSpPr/>
            <p:nvPr/>
          </p:nvSpPr>
          <p:spPr>
            <a:xfrm>
              <a:off x="4572000" y="3789040"/>
              <a:ext cx="2259526" cy="2405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p:cNvSpPr>
            <a:spLocks noGrp="1"/>
          </p:cNvSpPr>
          <p:nvPr>
            <p:ph type="title"/>
          </p:nvPr>
        </p:nvSpPr>
        <p:spPr>
          <a:xfrm>
            <a:off x="444826" y="0"/>
            <a:ext cx="8229600" cy="692696"/>
          </a:xfrm>
        </p:spPr>
        <p:txBody>
          <a:bodyPr>
            <a:normAutofit/>
          </a:bodyPr>
          <a:lstStyle/>
          <a:p>
            <a:r>
              <a:rPr lang="nl-NL" sz="3600"/>
              <a:t>Beste betaalde VPN accounts (3)</a:t>
            </a:r>
            <a:endParaRPr lang="nl-NL" sz="3600"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spTree>
    <p:extLst>
      <p:ext uri="{BB962C8B-B14F-4D97-AF65-F5344CB8AC3E}">
        <p14:creationId xmlns:p14="http://schemas.microsoft.com/office/powerpoint/2010/main" val="5250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26" y="0"/>
            <a:ext cx="8229600" cy="692696"/>
          </a:xfrm>
        </p:spPr>
        <p:txBody>
          <a:bodyPr>
            <a:normAutofit/>
          </a:bodyPr>
          <a:lstStyle/>
          <a:p>
            <a:r>
              <a:rPr lang="nl-NL" sz="3600"/>
              <a:t>Nederlandse VPN provider</a:t>
            </a:r>
            <a:endParaRPr lang="nl-NL" sz="3600"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grpSp>
        <p:nvGrpSpPr>
          <p:cNvPr id="10" name="Groep 9">
            <a:extLst>
              <a:ext uri="{FF2B5EF4-FFF2-40B4-BE49-F238E27FC236}">
                <a16:creationId xmlns="" xmlns:a16="http://schemas.microsoft.com/office/drawing/2014/main" id="{9DD158FE-AD7D-46A1-8EF7-41287A0F1F46}"/>
              </a:ext>
            </a:extLst>
          </p:cNvPr>
          <p:cNvGrpSpPr/>
          <p:nvPr/>
        </p:nvGrpSpPr>
        <p:grpSpPr>
          <a:xfrm>
            <a:off x="1907704" y="692696"/>
            <a:ext cx="4956413" cy="5256584"/>
            <a:chOff x="1907704" y="692696"/>
            <a:chExt cx="4956413" cy="5256584"/>
          </a:xfrm>
        </p:grpSpPr>
        <p:pic>
          <p:nvPicPr>
            <p:cNvPr id="6" name="Afbeelding 5">
              <a:extLst>
                <a:ext uri="{FF2B5EF4-FFF2-40B4-BE49-F238E27FC236}">
                  <a16:creationId xmlns="" xmlns:a16="http://schemas.microsoft.com/office/drawing/2014/main" id="{3235B59C-5232-4185-BA76-59F644CC03CD}"/>
                </a:ext>
              </a:extLst>
            </p:cNvPr>
            <p:cNvPicPr>
              <a:picLocks noChangeAspect="1"/>
            </p:cNvPicPr>
            <p:nvPr/>
          </p:nvPicPr>
          <p:blipFill>
            <a:blip r:embed="rId4"/>
            <a:stretch>
              <a:fillRect/>
            </a:stretch>
          </p:blipFill>
          <p:spPr>
            <a:xfrm>
              <a:off x="1907704" y="692696"/>
              <a:ext cx="4956413" cy="5138366"/>
            </a:xfrm>
            <a:prstGeom prst="rect">
              <a:avLst/>
            </a:prstGeom>
          </p:spPr>
        </p:pic>
        <p:sp>
          <p:nvSpPr>
            <p:cNvPr id="7" name="Rechthoek 6">
              <a:extLst>
                <a:ext uri="{FF2B5EF4-FFF2-40B4-BE49-F238E27FC236}">
                  <a16:creationId xmlns="" xmlns:a16="http://schemas.microsoft.com/office/drawing/2014/main" id="{D0D6024F-5973-4BBA-AE69-94F67CB55355}"/>
                </a:ext>
              </a:extLst>
            </p:cNvPr>
            <p:cNvSpPr/>
            <p:nvPr/>
          </p:nvSpPr>
          <p:spPr>
            <a:xfrm>
              <a:off x="4427984" y="4077072"/>
              <a:ext cx="2436133"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0104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 xmlns:a16="http://schemas.microsoft.com/office/drawing/2014/main" id="{6982FE1A-2A59-412D-9EF2-7B5E756B8C69}"/>
              </a:ext>
            </a:extLst>
          </p:cNvPr>
          <p:cNvPicPr>
            <a:picLocks noChangeAspect="1"/>
          </p:cNvPicPr>
          <p:nvPr/>
        </p:nvPicPr>
        <p:blipFill>
          <a:blip r:embed="rId2"/>
          <a:stretch>
            <a:fillRect/>
          </a:stretch>
        </p:blipFill>
        <p:spPr>
          <a:xfrm>
            <a:off x="6084168" y="2420888"/>
            <a:ext cx="1569857" cy="1436495"/>
          </a:xfrm>
          <a:prstGeom prst="rect">
            <a:avLst/>
          </a:prstGeom>
        </p:spPr>
      </p:pic>
      <p:sp>
        <p:nvSpPr>
          <p:cNvPr id="2" name="Titel 1"/>
          <p:cNvSpPr>
            <a:spLocks noGrp="1"/>
          </p:cNvSpPr>
          <p:nvPr>
            <p:ph type="title"/>
          </p:nvPr>
        </p:nvSpPr>
        <p:spPr>
          <a:xfrm>
            <a:off x="395536" y="692696"/>
            <a:ext cx="8229600" cy="692696"/>
          </a:xfrm>
        </p:spPr>
        <p:txBody>
          <a:bodyPr>
            <a:normAutofit fontScale="90000"/>
          </a:bodyPr>
          <a:lstStyle/>
          <a:p>
            <a:r>
              <a:rPr lang="nl-NL" sz="3600" dirty="0" smtClean="0"/>
              <a:t/>
            </a:r>
            <a:br>
              <a:rPr lang="nl-NL" sz="3600" dirty="0" smtClean="0"/>
            </a:br>
            <a:r>
              <a:rPr lang="nl-NL" sz="3600" dirty="0" smtClean="0"/>
              <a:t>Meer </a:t>
            </a:r>
            <a:r>
              <a:rPr lang="nl-NL" sz="3600" dirty="0"/>
              <a:t>weten</a:t>
            </a:r>
            <a:r>
              <a:rPr lang="nl-NL" sz="3600" dirty="0" smtClean="0"/>
              <a:t>?</a:t>
            </a:r>
            <a:br>
              <a:rPr lang="nl-NL" sz="3600" dirty="0" smtClean="0"/>
            </a:br>
            <a:r>
              <a:rPr lang="nl-NL" sz="3600" dirty="0" smtClean="0"/>
              <a:t/>
            </a:r>
            <a:br>
              <a:rPr lang="nl-NL" sz="3600" dirty="0" smtClean="0"/>
            </a:br>
            <a:r>
              <a:rPr lang="nl-NL" sz="3600" dirty="0" smtClean="0"/>
              <a:t>Nog vragen?</a:t>
            </a:r>
            <a:endParaRPr lang="nl-NL" sz="3600"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sp>
        <p:nvSpPr>
          <p:cNvPr id="6" name="Tekstvak 5">
            <a:extLst>
              <a:ext uri="{FF2B5EF4-FFF2-40B4-BE49-F238E27FC236}">
                <a16:creationId xmlns="" xmlns:a16="http://schemas.microsoft.com/office/drawing/2014/main" id="{7C414F08-B980-4CB9-952F-27C81440E0DB}"/>
              </a:ext>
            </a:extLst>
          </p:cNvPr>
          <p:cNvSpPr txBox="1"/>
          <p:nvPr/>
        </p:nvSpPr>
        <p:spPr>
          <a:xfrm>
            <a:off x="1612512" y="2236222"/>
            <a:ext cx="4752528" cy="369332"/>
          </a:xfrm>
          <a:prstGeom prst="rect">
            <a:avLst/>
          </a:prstGeom>
          <a:noFill/>
        </p:spPr>
        <p:txBody>
          <a:bodyPr wrap="square" rtlCol="0">
            <a:spAutoFit/>
          </a:bodyPr>
          <a:lstStyle/>
          <a:p>
            <a:r>
              <a:rPr lang="nl-NL" dirty="0">
                <a:hlinkClick r:id="rId5"/>
              </a:rPr>
              <a:t>https://thebestvpn.com/5-9-14-eyes-countries/</a:t>
            </a:r>
            <a:endParaRPr lang="nl-NL" dirty="0"/>
          </a:p>
        </p:txBody>
      </p:sp>
      <p:sp>
        <p:nvSpPr>
          <p:cNvPr id="10" name="Tekstvak 9">
            <a:extLst>
              <a:ext uri="{FF2B5EF4-FFF2-40B4-BE49-F238E27FC236}">
                <a16:creationId xmlns="" xmlns:a16="http://schemas.microsoft.com/office/drawing/2014/main" id="{F79D902A-7CFF-4BBE-9C42-CCFE444DFF0D}"/>
              </a:ext>
            </a:extLst>
          </p:cNvPr>
          <p:cNvSpPr txBox="1"/>
          <p:nvPr/>
        </p:nvSpPr>
        <p:spPr>
          <a:xfrm>
            <a:off x="2771800" y="4710253"/>
            <a:ext cx="5256584" cy="369332"/>
          </a:xfrm>
          <a:prstGeom prst="rect">
            <a:avLst/>
          </a:prstGeom>
          <a:noFill/>
        </p:spPr>
        <p:txBody>
          <a:bodyPr wrap="square" rtlCol="0">
            <a:spAutoFit/>
          </a:bodyPr>
          <a:lstStyle/>
          <a:p>
            <a:r>
              <a:rPr lang="nl-NL">
                <a:hlinkClick r:id="rId6"/>
              </a:rPr>
              <a:t>https://vpndiensten.nl/informatie/uitleg/wat-is-vpn/</a:t>
            </a:r>
            <a:endParaRPr lang="nl-NL"/>
          </a:p>
        </p:txBody>
      </p:sp>
      <p:pic>
        <p:nvPicPr>
          <p:cNvPr id="3" name="Afbeelding 2">
            <a:extLst>
              <a:ext uri="{FF2B5EF4-FFF2-40B4-BE49-F238E27FC236}">
                <a16:creationId xmlns="" xmlns:a16="http://schemas.microsoft.com/office/drawing/2014/main" id="{7F0F76B0-0434-4076-84CE-3DF56CC0EC03}"/>
              </a:ext>
            </a:extLst>
          </p:cNvPr>
          <p:cNvPicPr>
            <a:picLocks noChangeAspect="1"/>
          </p:cNvPicPr>
          <p:nvPr/>
        </p:nvPicPr>
        <p:blipFill>
          <a:blip r:embed="rId7"/>
          <a:stretch>
            <a:fillRect/>
          </a:stretch>
        </p:blipFill>
        <p:spPr>
          <a:xfrm>
            <a:off x="1735231" y="3555772"/>
            <a:ext cx="2865368" cy="906859"/>
          </a:xfrm>
          <a:prstGeom prst="rect">
            <a:avLst/>
          </a:prstGeom>
        </p:spPr>
      </p:pic>
    </p:spTree>
    <p:extLst>
      <p:ext uri="{BB962C8B-B14F-4D97-AF65-F5344CB8AC3E}">
        <p14:creationId xmlns:p14="http://schemas.microsoft.com/office/powerpoint/2010/main" val="30423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VPN</a:t>
            </a:r>
          </a:p>
        </p:txBody>
      </p:sp>
      <p:sp>
        <p:nvSpPr>
          <p:cNvPr id="3" name="Tijdelijke aanduiding voor inhoud 2"/>
          <p:cNvSpPr>
            <a:spLocks noGrp="1"/>
          </p:cNvSpPr>
          <p:nvPr>
            <p:ph idx="1"/>
          </p:nvPr>
        </p:nvSpPr>
        <p:spPr/>
        <p:txBody>
          <a:bodyPr>
            <a:normAutofit/>
          </a:bodyPr>
          <a:lstStyle/>
          <a:p>
            <a:r>
              <a:rPr lang="nl-NL" sz="1600" dirty="0"/>
              <a:t>VPN staat voor </a:t>
            </a:r>
            <a:r>
              <a:rPr lang="nl-NL" sz="1600" b="1" dirty="0"/>
              <a:t>v</a:t>
            </a:r>
            <a:r>
              <a:rPr lang="nl-NL" sz="1600" dirty="0"/>
              <a:t>irtual </a:t>
            </a:r>
            <a:r>
              <a:rPr lang="nl-NL" sz="1600" b="1" dirty="0"/>
              <a:t>p</a:t>
            </a:r>
            <a:r>
              <a:rPr lang="nl-NL" sz="1600" dirty="0"/>
              <a:t>rivate </a:t>
            </a:r>
            <a:r>
              <a:rPr lang="nl-NL" sz="1600" b="1" dirty="0" err="1"/>
              <a:t>n</a:t>
            </a:r>
            <a:r>
              <a:rPr lang="nl-NL" sz="1600" dirty="0" err="1"/>
              <a:t>etwork</a:t>
            </a:r>
            <a:r>
              <a:rPr lang="nl-NL" sz="1600" dirty="0"/>
              <a:t>, of in goed Nederlands “virtueel privénetwerk”.            In de praktijk betekent dit dat er een privénetwerk van computers gecreëerd wordt met de infrastructuur van een publiek netwerk. </a:t>
            </a:r>
          </a:p>
          <a:p>
            <a:r>
              <a:rPr lang="nl-NL" sz="1600" dirty="0"/>
              <a:t>Over het internet wordt dan een versleutelde beveiligde verbinding gemaakt tussen verschillende lokale netwerken en/of computers. </a:t>
            </a:r>
          </a:p>
          <a:p>
            <a:r>
              <a:rPr lang="nl-NL" sz="1600" dirty="0"/>
              <a:t>Hierdoor is het mogelijk om op een veilige manier data uit te wisselen tussen verschillende computers en netwerken.</a:t>
            </a:r>
          </a:p>
          <a:p>
            <a:endParaRPr lang="nl-NL" sz="1600" dirty="0"/>
          </a:p>
          <a:p>
            <a:endParaRPr lang="nl-NL" sz="16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400" y="3450501"/>
            <a:ext cx="3349352" cy="2383193"/>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861048"/>
            <a:ext cx="2924175" cy="156210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076" y="5833694"/>
            <a:ext cx="2857313" cy="964494"/>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6165304"/>
            <a:ext cx="2619375" cy="381000"/>
          </a:xfrm>
          <a:prstGeom prst="rect">
            <a:avLst/>
          </a:prstGeom>
        </p:spPr>
      </p:pic>
    </p:spTree>
    <p:extLst>
      <p:ext uri="{BB962C8B-B14F-4D97-AF65-F5344CB8AC3E}">
        <p14:creationId xmlns:p14="http://schemas.microsoft.com/office/powerpoint/2010/main" val="1024854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48680"/>
            <a:ext cx="8229600" cy="1143000"/>
          </a:xfrm>
        </p:spPr>
        <p:txBody>
          <a:bodyPr>
            <a:normAutofit fontScale="90000"/>
          </a:bodyPr>
          <a:lstStyle/>
          <a:p>
            <a:r>
              <a:rPr lang="nl-NL" dirty="0"/>
              <a:t/>
            </a:r>
            <a:br>
              <a:rPr lang="nl-NL" dirty="0"/>
            </a:br>
            <a:r>
              <a:rPr lang="nl-NL" sz="3600" dirty="0"/>
              <a:t>Praktische toepassingen / voordelen van VPN </a:t>
            </a:r>
            <a:r>
              <a:rPr lang="nl-NL" b="1" dirty="0"/>
              <a:t/>
            </a:r>
            <a:br>
              <a:rPr lang="nl-NL" b="1" dirty="0"/>
            </a:br>
            <a:endParaRPr lang="nl-NL" dirty="0"/>
          </a:p>
        </p:txBody>
      </p:sp>
      <p:sp>
        <p:nvSpPr>
          <p:cNvPr id="3" name="Tijdelijke aanduiding voor inhoud 2"/>
          <p:cNvSpPr>
            <a:spLocks noGrp="1"/>
          </p:cNvSpPr>
          <p:nvPr>
            <p:ph idx="1"/>
          </p:nvPr>
        </p:nvSpPr>
        <p:spPr/>
        <p:txBody>
          <a:bodyPr>
            <a:normAutofit/>
          </a:bodyPr>
          <a:lstStyle/>
          <a:p>
            <a:r>
              <a:rPr lang="nl-NL" sz="1600" b="1" dirty="0"/>
              <a:t>Veilig internetten op openbare wifi-netwerken</a:t>
            </a:r>
            <a:r>
              <a:rPr lang="nl-NL" sz="1600" dirty="0"/>
              <a:t/>
            </a:r>
            <a:br>
              <a:rPr lang="nl-NL" sz="1600" dirty="0"/>
            </a:br>
            <a:r>
              <a:rPr lang="nl-NL" sz="1600" dirty="0"/>
              <a:t>Op een publiek (open) wifinetwerk kan de (wifi)netwerkbeheerder of een hacker je gegevens onderscheppen. Een slimme hacker kan dat zelfs als je versleutelde (</a:t>
            </a:r>
            <a:r>
              <a:rPr lang="nl-NL" sz="1600" dirty="0" err="1"/>
              <a:t>https</a:t>
            </a:r>
            <a:r>
              <a:rPr lang="nl-NL" sz="1600" dirty="0"/>
              <a:t>/SSL) websites bezoekt. Met VPN is je complete verbinding versleuteld zodat je veiliger via wifi kunt  e-mailen of internetbankieren. </a:t>
            </a:r>
          </a:p>
          <a:p>
            <a:r>
              <a:rPr lang="nl-NL" sz="1600" b="1" dirty="0"/>
              <a:t>Meer privacy of anoniemer internetten</a:t>
            </a:r>
            <a:r>
              <a:rPr lang="nl-NL" sz="1600" dirty="0"/>
              <a:t/>
            </a:r>
            <a:br>
              <a:rPr lang="nl-NL" sz="1600" dirty="0"/>
            </a:br>
            <a:r>
              <a:rPr lang="nl-NL" sz="1600" dirty="0"/>
              <a:t>Derde partijen zoals internetproviders, overheid(</a:t>
            </a:r>
            <a:r>
              <a:rPr lang="nl-NL" sz="1600" dirty="0" err="1"/>
              <a:t>sdiensten</a:t>
            </a:r>
            <a:r>
              <a:rPr lang="nl-NL" sz="1600" dirty="0"/>
              <a:t>) en advertentiebedrijven kunnen je minder goed volgen als je VPN gebruikt. VPN wordt ook vaak gebruikt om anoniemer te downloaden uit illegale bronnen, zoals films van (bit)</a:t>
            </a:r>
            <a:r>
              <a:rPr lang="nl-NL" sz="1600" dirty="0" err="1"/>
              <a:t>torrentsites</a:t>
            </a:r>
            <a:r>
              <a:rPr lang="nl-NL" sz="1600" dirty="0"/>
              <a:t>.</a:t>
            </a:r>
          </a:p>
          <a:p>
            <a:pPr lvl="0"/>
            <a:r>
              <a:rPr lang="nl-NL" sz="1600" dirty="0"/>
              <a:t>Let wel op: zodra je ergens inlogt met een bestaande account, weet die website wel weer wie je bent. Voor de beste privacy installeer je ook een </a:t>
            </a:r>
            <a:r>
              <a:rPr lang="nl-NL" sz="1600" dirty="0" err="1">
                <a:hlinkClick r:id="rId2"/>
              </a:rPr>
              <a:t>adblocker</a:t>
            </a:r>
            <a:r>
              <a:rPr lang="nl-NL" sz="1600" dirty="0"/>
              <a:t>, die volgcookies blokkeert. </a:t>
            </a:r>
          </a:p>
          <a:p>
            <a:pPr lvl="0"/>
            <a:r>
              <a:rPr lang="nl-NL" sz="1600" b="1" dirty="0"/>
              <a:t>Regionale blokkades omzeilen</a:t>
            </a:r>
            <a:r>
              <a:rPr lang="nl-NL" sz="1600" dirty="0"/>
              <a:t/>
            </a:r>
            <a:br>
              <a:rPr lang="nl-NL" sz="1600" dirty="0"/>
            </a:br>
            <a:r>
              <a:rPr lang="nl-NL" sz="1600" dirty="0"/>
              <a:t>Tv-omroepen schermen online-tv soms af voor buitenlanders en daarmee ook voor Nederlandse vakantiegangers. Met VPN kun je doen alsof je toch nog in Nederland bent. Door censuur kun je bepaalde websites in het buitenland niet bereiken. Dit speelt bijvoorbeeld in China, Rusland en Turkije</a:t>
            </a:r>
            <a:r>
              <a:rPr lang="nl-NL" sz="1600" dirty="0" smtClean="0"/>
              <a:t>. (* </a:t>
            </a:r>
            <a:r>
              <a:rPr lang="nl-NL" sz="1600" i="1" dirty="0" smtClean="0"/>
              <a:t>per 1-5-2018 gedeeltelijke opheffing               </a:t>
            </a:r>
            <a:r>
              <a:rPr lang="nl-NL" sz="1600" i="1" dirty="0" err="1" smtClean="0"/>
              <a:t>geo-blocking</a:t>
            </a:r>
            <a:r>
              <a:rPr lang="nl-NL" sz="1600" i="1" dirty="0" smtClean="0"/>
              <a:t> – internet aankopen / tv kijken in het buitenland</a:t>
            </a:r>
            <a:r>
              <a:rPr lang="nl-NL" sz="1600" dirty="0" smtClean="0"/>
              <a:t>).</a:t>
            </a:r>
            <a:endParaRPr lang="nl-NL" sz="1600" dirty="0"/>
          </a:p>
          <a:p>
            <a:endParaRPr lang="nl-NL" sz="16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6173459"/>
            <a:ext cx="2619375" cy="3810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078" y="5877272"/>
            <a:ext cx="2448272" cy="826421"/>
          </a:xfrm>
          <a:prstGeom prst="rect">
            <a:avLst/>
          </a:prstGeom>
        </p:spPr>
      </p:pic>
    </p:spTree>
    <p:extLst>
      <p:ext uri="{BB962C8B-B14F-4D97-AF65-F5344CB8AC3E}">
        <p14:creationId xmlns:p14="http://schemas.microsoft.com/office/powerpoint/2010/main" val="2967357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pPr algn="l"/>
            <a:r>
              <a:rPr lang="nl-NL" sz="3600" dirty="0"/>
              <a:t>	VPN-aanbieder kiezen: 			     		betaald of gratis</a:t>
            </a:r>
            <a:r>
              <a:rPr lang="nl-NL" b="1" dirty="0"/>
              <a:t/>
            </a:r>
            <a:br>
              <a:rPr lang="nl-NL" b="1" dirty="0"/>
            </a:br>
            <a:endParaRPr lang="nl-NL" dirty="0"/>
          </a:p>
        </p:txBody>
      </p:sp>
      <p:sp>
        <p:nvSpPr>
          <p:cNvPr id="3" name="Tijdelijke aanduiding voor inhoud 2"/>
          <p:cNvSpPr>
            <a:spLocks noGrp="1"/>
          </p:cNvSpPr>
          <p:nvPr>
            <p:ph idx="1"/>
          </p:nvPr>
        </p:nvSpPr>
        <p:spPr/>
        <p:txBody>
          <a:bodyPr>
            <a:normAutofit/>
          </a:bodyPr>
          <a:lstStyle/>
          <a:p>
            <a:r>
              <a:rPr lang="nl-NL" sz="1600" dirty="0"/>
              <a:t>VPN neem je meestal via een abonnement af bij een VPN-aanbieder (VPN-provider).              Je kunt hierbij kiezen tussen gratis en betaalde diensten. 			         Gratis VPN-diensten zonder nadelen of beperkingen bestaan echter niet. 		   Meestal heb je te maken met een datalimiet, beperkte snelheid of hoeveelheid servers/landen waarmee je kunt verbinden. 				             De lage snelheid kan het gevolg zijn van drukte in combinatie met het kleine aantal gratis servers waarmee je verbinding kunt maken. </a:t>
            </a:r>
          </a:p>
          <a:p>
            <a:r>
              <a:rPr lang="nl-NL" sz="1600" dirty="0"/>
              <a:t>Betaalde diensten zijn ook niet altijd even goed. 				             Er zijn flinke verschillen in de hoeveelheid servers, de prijzen en voorwaarden.                    Vaak heb je d</a:t>
            </a:r>
            <a:r>
              <a:rPr lang="en-GB" sz="1600" dirty="0" err="1"/>
              <a:t>egelijkere</a:t>
            </a:r>
            <a:r>
              <a:rPr lang="en-GB" sz="1600" dirty="0"/>
              <a:t> </a:t>
            </a:r>
            <a:r>
              <a:rPr lang="en-GB" sz="1600" dirty="0" err="1"/>
              <a:t>beveiliging</a:t>
            </a:r>
            <a:r>
              <a:rPr lang="en-GB" sz="1600" dirty="0"/>
              <a:t>, </a:t>
            </a:r>
            <a:r>
              <a:rPr lang="en-GB" sz="1600" dirty="0" err="1"/>
              <a:t>meerdere</a:t>
            </a:r>
            <a:r>
              <a:rPr lang="en-GB" sz="1600" dirty="0"/>
              <a:t> VPN-</a:t>
            </a:r>
            <a:r>
              <a:rPr lang="en-GB" sz="1600" dirty="0" err="1"/>
              <a:t>protocollen</a:t>
            </a:r>
            <a:r>
              <a:rPr lang="en-GB" sz="1600" dirty="0"/>
              <a:t> om </a:t>
            </a:r>
            <a:r>
              <a:rPr lang="en-GB" sz="1600" dirty="0" err="1"/>
              <a:t>uit</a:t>
            </a:r>
            <a:r>
              <a:rPr lang="en-GB" sz="1600" dirty="0"/>
              <a:t> </a:t>
            </a:r>
            <a:r>
              <a:rPr lang="en-GB" sz="1600" dirty="0" err="1"/>
              <a:t>te</a:t>
            </a:r>
            <a:r>
              <a:rPr lang="en-GB" sz="1600" dirty="0"/>
              <a:t> </a:t>
            </a:r>
            <a:r>
              <a:rPr lang="en-GB" sz="1600" dirty="0" err="1"/>
              <a:t>kiezen</a:t>
            </a:r>
            <a:r>
              <a:rPr lang="en-GB" sz="1600" dirty="0"/>
              <a:t>, </a:t>
            </a:r>
            <a:r>
              <a:rPr lang="en-GB" sz="1600" dirty="0" err="1"/>
              <a:t>toegang</a:t>
            </a:r>
            <a:r>
              <a:rPr lang="en-GB" sz="1600" dirty="0"/>
              <a:t> tot </a:t>
            </a:r>
            <a:r>
              <a:rPr lang="en-GB" sz="1600" dirty="0" err="1"/>
              <a:t>een</a:t>
            </a:r>
            <a:r>
              <a:rPr lang="en-GB" sz="1600" dirty="0"/>
              <a:t> </a:t>
            </a:r>
            <a:r>
              <a:rPr lang="en-GB" sz="1600" dirty="0" err="1"/>
              <a:t>grotere</a:t>
            </a:r>
            <a:r>
              <a:rPr lang="en-GB" sz="1600" dirty="0"/>
              <a:t> </a:t>
            </a:r>
            <a:r>
              <a:rPr lang="en-GB" sz="1600" dirty="0" err="1"/>
              <a:t>keuze</a:t>
            </a:r>
            <a:r>
              <a:rPr lang="en-GB" sz="1600" dirty="0"/>
              <a:t> </a:t>
            </a:r>
            <a:r>
              <a:rPr lang="en-GB" sz="1600" dirty="0" err="1"/>
              <a:t>aan</a:t>
            </a:r>
            <a:r>
              <a:rPr lang="en-GB" sz="1600" dirty="0"/>
              <a:t> servers (en </a:t>
            </a:r>
            <a:r>
              <a:rPr lang="en-GB" sz="1600" dirty="0" err="1"/>
              <a:t>locaties</a:t>
            </a:r>
            <a:r>
              <a:rPr lang="en-GB" sz="1600" dirty="0"/>
              <a:t>), </a:t>
            </a:r>
            <a:r>
              <a:rPr lang="en-GB" sz="1600" dirty="0" err="1"/>
              <a:t>grotere</a:t>
            </a:r>
            <a:r>
              <a:rPr lang="en-GB" sz="1600" dirty="0"/>
              <a:t> </a:t>
            </a:r>
            <a:r>
              <a:rPr lang="en-GB" sz="1600" dirty="0" err="1"/>
              <a:t>bandbreedte</a:t>
            </a:r>
            <a:r>
              <a:rPr lang="en-GB" sz="1600" dirty="0"/>
              <a:t> </a:t>
            </a:r>
            <a:r>
              <a:rPr lang="en-GB" sz="1600" dirty="0" err="1"/>
              <a:t>voor</a:t>
            </a:r>
            <a:r>
              <a:rPr lang="en-GB" sz="1600" dirty="0"/>
              <a:t> </a:t>
            </a:r>
            <a:r>
              <a:rPr lang="en-GB" sz="1600" dirty="0" err="1"/>
              <a:t>een</a:t>
            </a:r>
            <a:r>
              <a:rPr lang="en-GB" sz="1600" dirty="0"/>
              <a:t> </a:t>
            </a:r>
            <a:r>
              <a:rPr lang="en-GB" sz="1600" dirty="0" err="1"/>
              <a:t>snelle</a:t>
            </a:r>
            <a:r>
              <a:rPr lang="en-GB" sz="1600" dirty="0"/>
              <a:t> en </a:t>
            </a:r>
            <a:r>
              <a:rPr lang="en-GB" sz="1600" dirty="0" err="1"/>
              <a:t>efficiënte</a:t>
            </a:r>
            <a:r>
              <a:rPr lang="en-GB" sz="1600" dirty="0"/>
              <a:t> </a:t>
            </a:r>
            <a:r>
              <a:rPr lang="en-GB" sz="1600" dirty="0" err="1"/>
              <a:t>verbindingen</a:t>
            </a:r>
            <a:r>
              <a:rPr lang="en-GB" sz="1600" dirty="0"/>
              <a:t> en </a:t>
            </a:r>
            <a:r>
              <a:rPr lang="en-GB" sz="1600" dirty="0" err="1"/>
              <a:t>betere</a:t>
            </a:r>
            <a:r>
              <a:rPr lang="en-GB" sz="1600" dirty="0"/>
              <a:t> support, die </a:t>
            </a:r>
            <a:r>
              <a:rPr lang="en-GB" sz="1600" dirty="0" err="1"/>
              <a:t>ook</a:t>
            </a:r>
            <a:r>
              <a:rPr lang="en-GB" sz="1600" dirty="0"/>
              <a:t> </a:t>
            </a:r>
            <a:r>
              <a:rPr lang="en-GB" sz="1600" dirty="0" err="1"/>
              <a:t>vaak</a:t>
            </a:r>
            <a:r>
              <a:rPr lang="en-GB" sz="1600" dirty="0"/>
              <a:t> dag en </a:t>
            </a:r>
            <a:r>
              <a:rPr lang="en-GB" sz="1600" dirty="0" err="1"/>
              <a:t>nacht</a:t>
            </a:r>
            <a:r>
              <a:rPr lang="en-GB" sz="1600" dirty="0"/>
              <a:t> </a:t>
            </a:r>
            <a:r>
              <a:rPr lang="en-GB" sz="1600" dirty="0" err="1"/>
              <a:t>bereikbaar</a:t>
            </a:r>
            <a:r>
              <a:rPr lang="en-GB" sz="1600" dirty="0"/>
              <a:t> is.</a:t>
            </a:r>
            <a:endParaRPr lang="nl-NL" sz="1600" dirty="0"/>
          </a:p>
          <a:p>
            <a:r>
              <a:rPr lang="nl-NL" sz="1600" dirty="0"/>
              <a:t>Kies je voor een provider in Nederland of in het buitenland. Het is dan goed even na te denken wat de voor- en nadelen zijn (bijv. bereikbaarheid helpdesk, betaalgemak, mogelijke overheidscontrole). 						           Kijk vooral ook naar de beschikbaarheid van de installatiesoftware voor je besturingssysteem. (Windows, Apple, Android, Linux)</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165304"/>
            <a:ext cx="2619375" cy="3810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5657304"/>
            <a:ext cx="3009900" cy="1016000"/>
          </a:xfrm>
          <a:prstGeom prst="rect">
            <a:avLst/>
          </a:prstGeom>
        </p:spPr>
      </p:pic>
    </p:spTree>
    <p:extLst>
      <p:ext uri="{BB962C8B-B14F-4D97-AF65-F5344CB8AC3E}">
        <p14:creationId xmlns:p14="http://schemas.microsoft.com/office/powerpoint/2010/main" val="2410202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Nog meer voordelen</a:t>
            </a:r>
          </a:p>
        </p:txBody>
      </p:sp>
      <p:sp>
        <p:nvSpPr>
          <p:cNvPr id="3" name="Tijdelijke aanduiding voor inhoud 2"/>
          <p:cNvSpPr>
            <a:spLocks noGrp="1"/>
          </p:cNvSpPr>
          <p:nvPr>
            <p:ph idx="1"/>
          </p:nvPr>
        </p:nvSpPr>
        <p:spPr>
          <a:xfrm>
            <a:off x="467544" y="1340768"/>
            <a:ext cx="8229600" cy="4525963"/>
          </a:xfrm>
        </p:spPr>
        <p:txBody>
          <a:bodyPr>
            <a:normAutofit/>
          </a:bodyPr>
          <a:lstStyle/>
          <a:p>
            <a:r>
              <a:rPr lang="nl-NL" sz="1600" dirty="0"/>
              <a:t>Een bijkomend maar niet onbelangrijk voordeel is dat je met een VPN verbinding ook voor een buitenlands </a:t>
            </a:r>
            <a:r>
              <a:rPr lang="nl-NL" sz="1600" dirty="0" err="1"/>
              <a:t>ip-adres</a:t>
            </a:r>
            <a:r>
              <a:rPr lang="nl-NL" sz="1600" dirty="0"/>
              <a:t> kunt kiezen. Hiermee kun je content (televisieprogramma’s, films, e.d. zoals bijv. </a:t>
            </a:r>
            <a:r>
              <a:rPr lang="nl-NL" sz="1600" dirty="0" err="1"/>
              <a:t>Netflix</a:t>
            </a:r>
            <a:r>
              <a:rPr lang="nl-NL" sz="1600" dirty="0"/>
              <a:t> USA) bekijken die anders alleen in het buitenland is te bekijken. </a:t>
            </a:r>
          </a:p>
          <a:p>
            <a:endParaRPr lang="nl-NL" sz="1600" dirty="0"/>
          </a:p>
          <a:p>
            <a:endParaRPr lang="nl-NL" sz="1600" dirty="0"/>
          </a:p>
          <a:p>
            <a:endParaRPr lang="nl-NL" sz="1600" dirty="0"/>
          </a:p>
          <a:p>
            <a:endParaRPr lang="nl-NL" sz="1600" dirty="0"/>
          </a:p>
          <a:p>
            <a:endParaRPr lang="nl-NL" sz="1600" dirty="0"/>
          </a:p>
          <a:p>
            <a:endParaRPr lang="nl-NL" sz="1600" dirty="0"/>
          </a:p>
          <a:p>
            <a:r>
              <a:rPr lang="nl-NL" sz="1600" dirty="0"/>
              <a:t>Andersom kan je, vanuit het buitenland, televisieprogramma’s en films bekijken die je anders alleen in Nederland kunt bekijken (bijv. </a:t>
            </a:r>
            <a:r>
              <a:rPr lang="nl-NL" sz="1600" dirty="0" err="1"/>
              <a:t>Netflix</a:t>
            </a:r>
            <a:r>
              <a:rPr lang="nl-NL" sz="1600" dirty="0"/>
              <a:t> Nederland, Ziggo </a:t>
            </a:r>
            <a:r>
              <a:rPr lang="nl-NL" sz="1600" dirty="0" err="1"/>
              <a:t>toGo</a:t>
            </a:r>
            <a:r>
              <a:rPr lang="nl-NL" sz="1600" dirty="0"/>
              <a:t>, uitzending gemist, </a:t>
            </a:r>
            <a:r>
              <a:rPr lang="nl-NL" sz="1600" dirty="0" err="1"/>
              <a:t>etc</a:t>
            </a:r>
            <a:r>
              <a:rPr lang="nl-NL" sz="1600" dirty="0"/>
              <a:t>).</a:t>
            </a:r>
          </a:p>
          <a:p>
            <a:pPr marL="0" indent="0">
              <a:buNone/>
            </a:pPr>
            <a:r>
              <a:rPr lang="nl-NL" sz="1600" dirty="0" smtClean="0"/>
              <a:t>	(*</a:t>
            </a:r>
            <a:r>
              <a:rPr lang="nl-NL" sz="1600" dirty="0" err="1" smtClean="0"/>
              <a:t>Geo-blocking</a:t>
            </a:r>
            <a:r>
              <a:rPr lang="nl-NL" sz="1600" dirty="0" smtClean="0"/>
              <a:t> verbod </a:t>
            </a:r>
            <a:r>
              <a:rPr lang="nl-NL" sz="1600" dirty="0" err="1" smtClean="0"/>
              <a:t>Europeese</a:t>
            </a:r>
            <a:r>
              <a:rPr lang="nl-NL" sz="1600" dirty="0" smtClean="0"/>
              <a:t> Raad per 1-5-2018)</a:t>
            </a:r>
            <a:endParaRPr lang="nl-NL" sz="16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029" y="2234701"/>
            <a:ext cx="2857500" cy="16002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489" y="4758036"/>
            <a:ext cx="2016225" cy="1296144"/>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895" y="4811557"/>
            <a:ext cx="1531986" cy="1328569"/>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0895" y="4830044"/>
            <a:ext cx="1829551" cy="1224136"/>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spTree>
    <p:extLst>
      <p:ext uri="{BB962C8B-B14F-4D97-AF65-F5344CB8AC3E}">
        <p14:creationId xmlns:p14="http://schemas.microsoft.com/office/powerpoint/2010/main" val="2711190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 xmlns:a16="http://schemas.microsoft.com/office/drawing/2014/main" id="{71D62D25-D7DA-4AEC-BA46-476A549E9E45}"/>
              </a:ext>
            </a:extLst>
          </p:cNvPr>
          <p:cNvPicPr>
            <a:picLocks noChangeAspect="1"/>
          </p:cNvPicPr>
          <p:nvPr/>
        </p:nvPicPr>
        <p:blipFill>
          <a:blip r:embed="rId2"/>
          <a:stretch>
            <a:fillRect/>
          </a:stretch>
        </p:blipFill>
        <p:spPr>
          <a:xfrm rot="987924">
            <a:off x="5745476" y="1449805"/>
            <a:ext cx="2606266" cy="2160240"/>
          </a:xfrm>
          <a:prstGeom prst="rect">
            <a:avLst/>
          </a:prstGeom>
        </p:spPr>
      </p:pic>
      <p:sp>
        <p:nvSpPr>
          <p:cNvPr id="2" name="Titel 1"/>
          <p:cNvSpPr>
            <a:spLocks noGrp="1"/>
          </p:cNvSpPr>
          <p:nvPr>
            <p:ph type="title"/>
          </p:nvPr>
        </p:nvSpPr>
        <p:spPr>
          <a:xfrm>
            <a:off x="444826" y="0"/>
            <a:ext cx="8229600" cy="692696"/>
          </a:xfrm>
        </p:spPr>
        <p:txBody>
          <a:bodyPr>
            <a:normAutofit/>
          </a:bodyPr>
          <a:lstStyle/>
          <a:p>
            <a:r>
              <a:rPr lang="nl-NL" sz="3600"/>
              <a:t>VPN: Waar let je op?</a:t>
            </a:r>
            <a:endParaRPr lang="nl-NL" sz="3600" dirty="0"/>
          </a:p>
        </p:txBody>
      </p:sp>
      <p:sp>
        <p:nvSpPr>
          <p:cNvPr id="3" name="Tijdelijke aanduiding voor inhoud 2"/>
          <p:cNvSpPr>
            <a:spLocks noGrp="1"/>
          </p:cNvSpPr>
          <p:nvPr>
            <p:ph idx="1"/>
          </p:nvPr>
        </p:nvSpPr>
        <p:spPr>
          <a:xfrm>
            <a:off x="539552" y="980728"/>
            <a:ext cx="8229600" cy="4752528"/>
          </a:xfrm>
        </p:spPr>
        <p:txBody>
          <a:bodyPr>
            <a:normAutofit/>
          </a:bodyPr>
          <a:lstStyle/>
          <a:p>
            <a:r>
              <a:rPr lang="nl-NL" sz="2000"/>
              <a:t>Waar staan de servers?</a:t>
            </a:r>
          </a:p>
          <a:p>
            <a:pPr lvl="1"/>
            <a:r>
              <a:rPr lang="nl-NL" sz="1600"/>
              <a:t>Dichtbij = snellere verbinding.</a:t>
            </a:r>
          </a:p>
          <a:p>
            <a:pPr lvl="1"/>
            <a:r>
              <a:rPr lang="nl-NL" sz="1600"/>
              <a:t>Welke geografische blokkade wil je omzeilen?</a:t>
            </a:r>
          </a:p>
          <a:p>
            <a:pPr lvl="1"/>
            <a:endParaRPr lang="nl-NL" sz="1600"/>
          </a:p>
          <a:p>
            <a:r>
              <a:rPr lang="nl-NL" sz="2000"/>
              <a:t>Software en Apps:</a:t>
            </a:r>
          </a:p>
          <a:p>
            <a:pPr lvl="1"/>
            <a:r>
              <a:rPr lang="nl-NL" sz="1600"/>
              <a:t>Welke platforms? (iOS, OS X, Windows, Linux, Android)</a:t>
            </a:r>
          </a:p>
          <a:p>
            <a:pPr lvl="1"/>
            <a:endParaRPr lang="nl-NL" sz="1600"/>
          </a:p>
          <a:p>
            <a:r>
              <a:rPr lang="nl-NL" sz="2000"/>
              <a:t>Privacy:</a:t>
            </a:r>
          </a:p>
          <a:p>
            <a:pPr lvl="1"/>
            <a:r>
              <a:rPr lang="nl-NL" sz="1600"/>
              <a:t>Logbestanden?</a:t>
            </a:r>
          </a:p>
          <a:p>
            <a:pPr lvl="1"/>
            <a:r>
              <a:rPr lang="nl-NL" sz="1600"/>
              <a:t>Jurisdictie? (5, 9, 14 Eyes Countries)</a:t>
            </a:r>
          </a:p>
          <a:p>
            <a:pPr lvl="1"/>
            <a:endParaRPr lang="nl-NL" sz="1600"/>
          </a:p>
          <a:p>
            <a:r>
              <a:rPr lang="nl-NL" sz="2000"/>
              <a:t>Protocollen:</a:t>
            </a:r>
          </a:p>
          <a:p>
            <a:pPr lvl="1"/>
            <a:r>
              <a:rPr lang="nl-NL" sz="1600"/>
              <a:t>Hoe wordt de tunnel opgezet?</a:t>
            </a:r>
          </a:p>
          <a:p>
            <a:pPr lvl="1"/>
            <a:r>
              <a:rPr lang="nl-NL" sz="1600"/>
              <a:t>Encryptie.</a:t>
            </a:r>
            <a:endParaRPr lang="nl-NL" sz="1600"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spTree>
    <p:extLst>
      <p:ext uri="{BB962C8B-B14F-4D97-AF65-F5344CB8AC3E}">
        <p14:creationId xmlns:p14="http://schemas.microsoft.com/office/powerpoint/2010/main" val="373208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 xmlns:a16="http://schemas.microsoft.com/office/drawing/2014/main" id="{D1D9281F-95ED-47F9-8E5D-E5B1E1FE178C}"/>
              </a:ext>
            </a:extLst>
          </p:cNvPr>
          <p:cNvPicPr>
            <a:picLocks noChangeAspect="1"/>
          </p:cNvPicPr>
          <p:nvPr/>
        </p:nvPicPr>
        <p:blipFill>
          <a:blip r:embed="rId2"/>
          <a:stretch>
            <a:fillRect/>
          </a:stretch>
        </p:blipFill>
        <p:spPr>
          <a:xfrm>
            <a:off x="4788024" y="1700808"/>
            <a:ext cx="3456384" cy="3040104"/>
          </a:xfrm>
          <a:prstGeom prst="rect">
            <a:avLst/>
          </a:prstGeom>
        </p:spPr>
      </p:pic>
      <p:sp>
        <p:nvSpPr>
          <p:cNvPr id="2" name="Titel 1"/>
          <p:cNvSpPr>
            <a:spLocks noGrp="1"/>
          </p:cNvSpPr>
          <p:nvPr>
            <p:ph type="title"/>
          </p:nvPr>
        </p:nvSpPr>
        <p:spPr>
          <a:xfrm>
            <a:off x="444826" y="0"/>
            <a:ext cx="8229600" cy="692696"/>
          </a:xfrm>
        </p:spPr>
        <p:txBody>
          <a:bodyPr>
            <a:normAutofit/>
          </a:bodyPr>
          <a:lstStyle/>
          <a:p>
            <a:r>
              <a:rPr lang="nl-NL" sz="3600"/>
              <a:t>Waar let je nog meer op?</a:t>
            </a:r>
            <a:endParaRPr lang="nl-NL" sz="3600" dirty="0"/>
          </a:p>
        </p:txBody>
      </p:sp>
      <p:sp>
        <p:nvSpPr>
          <p:cNvPr id="3" name="Tijdelijke aanduiding voor inhoud 2"/>
          <p:cNvSpPr>
            <a:spLocks noGrp="1"/>
          </p:cNvSpPr>
          <p:nvPr>
            <p:ph idx="1"/>
          </p:nvPr>
        </p:nvSpPr>
        <p:spPr>
          <a:xfrm>
            <a:off x="539552" y="980728"/>
            <a:ext cx="8229600" cy="4896545"/>
          </a:xfrm>
        </p:spPr>
        <p:txBody>
          <a:bodyPr>
            <a:normAutofit lnSpcReduction="10000"/>
          </a:bodyPr>
          <a:lstStyle/>
          <a:p>
            <a:r>
              <a:rPr lang="nl-NL" sz="2000"/>
              <a:t>Snelheid.</a:t>
            </a:r>
          </a:p>
          <a:p>
            <a:endParaRPr lang="nl-NL" sz="2000"/>
          </a:p>
          <a:p>
            <a:r>
              <a:rPr lang="nl-NL" sz="2000"/>
              <a:t>Klantenservice:</a:t>
            </a:r>
            <a:endParaRPr lang="nl-NL" sz="1200" dirty="0"/>
          </a:p>
          <a:p>
            <a:pPr lvl="1"/>
            <a:r>
              <a:rPr lang="nl-NL" sz="1600"/>
              <a:t>E-mail, chat, telefonisch?</a:t>
            </a:r>
          </a:p>
          <a:p>
            <a:pPr lvl="1"/>
            <a:r>
              <a:rPr lang="nl-NL" sz="1600"/>
              <a:t>Nederlands, Engels?</a:t>
            </a:r>
            <a:endParaRPr lang="nl-NL" sz="1600" dirty="0"/>
          </a:p>
          <a:p>
            <a:pPr lvl="1"/>
            <a:endParaRPr lang="nl-NL" sz="1600" dirty="0"/>
          </a:p>
          <a:p>
            <a:r>
              <a:rPr lang="nl-NL" sz="2000"/>
              <a:t>Gebruiksvriendelijkheid.</a:t>
            </a:r>
            <a:endParaRPr lang="nl-NL" sz="2000" dirty="0"/>
          </a:p>
          <a:p>
            <a:endParaRPr lang="nl-NL" sz="2000" dirty="0"/>
          </a:p>
          <a:p>
            <a:r>
              <a:rPr lang="nl-NL" sz="2000"/>
              <a:t>Betrouwbaarheid:</a:t>
            </a:r>
            <a:endParaRPr lang="nl-NL" sz="2000" dirty="0"/>
          </a:p>
          <a:p>
            <a:pPr lvl="1"/>
            <a:r>
              <a:rPr lang="nl-NL" sz="1600"/>
              <a:t>Servers (bijna) altijd online?</a:t>
            </a:r>
            <a:endParaRPr lang="nl-NL" sz="1600" dirty="0"/>
          </a:p>
          <a:p>
            <a:pPr lvl="1"/>
            <a:r>
              <a:rPr lang="nl-NL" sz="1600"/>
              <a:t>Server van jouw keuze (bijna) altijd beschikbaar?</a:t>
            </a:r>
          </a:p>
          <a:p>
            <a:pPr lvl="1"/>
            <a:endParaRPr lang="nl-NL" sz="1600"/>
          </a:p>
          <a:p>
            <a:r>
              <a:rPr lang="nl-NL" sz="2000"/>
              <a:t>Prijs:</a:t>
            </a:r>
          </a:p>
          <a:p>
            <a:pPr lvl="1"/>
            <a:r>
              <a:rPr lang="nl-NL" sz="1600"/>
              <a:t>Gratis.</a:t>
            </a:r>
          </a:p>
          <a:p>
            <a:pPr lvl="1"/>
            <a:r>
              <a:rPr lang="nl-NL" sz="1600"/>
              <a:t>Betaald.</a:t>
            </a: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spTree>
    <p:extLst>
      <p:ext uri="{BB962C8B-B14F-4D97-AF65-F5344CB8AC3E}">
        <p14:creationId xmlns:p14="http://schemas.microsoft.com/office/powerpoint/2010/main" val="20882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26" y="0"/>
            <a:ext cx="8229600" cy="692696"/>
          </a:xfrm>
        </p:spPr>
        <p:txBody>
          <a:bodyPr>
            <a:normAutofit/>
          </a:bodyPr>
          <a:lstStyle/>
          <a:p>
            <a:r>
              <a:rPr lang="nl-NL" sz="3600"/>
              <a:t>5 Eyes Countries</a:t>
            </a:r>
            <a:endParaRPr lang="nl-NL" sz="3600" dirty="0"/>
          </a:p>
        </p:txBody>
      </p:sp>
      <p:sp>
        <p:nvSpPr>
          <p:cNvPr id="3" name="Tijdelijke aanduiding voor inhoud 2"/>
          <p:cNvSpPr>
            <a:spLocks noGrp="1"/>
          </p:cNvSpPr>
          <p:nvPr>
            <p:ph idx="1"/>
          </p:nvPr>
        </p:nvSpPr>
        <p:spPr>
          <a:xfrm>
            <a:off x="539552" y="980728"/>
            <a:ext cx="8229600" cy="5112568"/>
          </a:xfrm>
        </p:spPr>
        <p:txBody>
          <a:bodyPr>
            <a:normAutofit/>
          </a:bodyPr>
          <a:lstStyle/>
          <a:p>
            <a:pPr marL="0" indent="0">
              <a:buNone/>
            </a:pPr>
            <a:endParaRPr lang="nl-NL" sz="2000" dirty="0"/>
          </a:p>
          <a:p>
            <a:pPr marL="457200" lvl="1" indent="0">
              <a:buNone/>
            </a:pPr>
            <a:endParaRPr lang="nl-NL" sz="2000"/>
          </a:p>
          <a:p>
            <a:pPr marL="457200" lvl="1" indent="0">
              <a:buNone/>
            </a:pPr>
            <a:endParaRPr lang="nl-NL" sz="2000"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pic>
        <p:nvPicPr>
          <p:cNvPr id="11" name="Afbeelding 10">
            <a:extLst>
              <a:ext uri="{FF2B5EF4-FFF2-40B4-BE49-F238E27FC236}">
                <a16:creationId xmlns="" xmlns:a16="http://schemas.microsoft.com/office/drawing/2014/main" id="{932244BC-7A98-43F6-8C0A-71AAC900465F}"/>
              </a:ext>
            </a:extLst>
          </p:cNvPr>
          <p:cNvPicPr>
            <a:picLocks noChangeAspect="1"/>
          </p:cNvPicPr>
          <p:nvPr/>
        </p:nvPicPr>
        <p:blipFill>
          <a:blip r:embed="rId4"/>
          <a:stretch>
            <a:fillRect/>
          </a:stretch>
        </p:blipFill>
        <p:spPr>
          <a:xfrm>
            <a:off x="2891490" y="4856240"/>
            <a:ext cx="1736087" cy="1146125"/>
          </a:xfrm>
          <a:prstGeom prst="rect">
            <a:avLst/>
          </a:prstGeom>
        </p:spPr>
      </p:pic>
      <p:sp>
        <p:nvSpPr>
          <p:cNvPr id="12" name="Tekstvak 11">
            <a:extLst>
              <a:ext uri="{FF2B5EF4-FFF2-40B4-BE49-F238E27FC236}">
                <a16:creationId xmlns="" xmlns:a16="http://schemas.microsoft.com/office/drawing/2014/main" id="{68160375-5D6D-436A-BAD1-1D06901D7414}"/>
              </a:ext>
            </a:extLst>
          </p:cNvPr>
          <p:cNvSpPr txBox="1"/>
          <p:nvPr/>
        </p:nvSpPr>
        <p:spPr>
          <a:xfrm>
            <a:off x="1155918" y="5216584"/>
            <a:ext cx="1951434" cy="400110"/>
          </a:xfrm>
          <a:prstGeom prst="rect">
            <a:avLst/>
          </a:prstGeom>
          <a:noFill/>
        </p:spPr>
        <p:txBody>
          <a:bodyPr wrap="square" rtlCol="0">
            <a:spAutoFit/>
          </a:bodyPr>
          <a:lstStyle/>
          <a:p>
            <a:r>
              <a:rPr lang="nl-NL" sz="2000"/>
              <a:t>Nieuw-Zeeland</a:t>
            </a:r>
          </a:p>
        </p:txBody>
      </p:sp>
      <p:pic>
        <p:nvPicPr>
          <p:cNvPr id="10" name="Afbeelding 9">
            <a:extLst>
              <a:ext uri="{FF2B5EF4-FFF2-40B4-BE49-F238E27FC236}">
                <a16:creationId xmlns="" xmlns:a16="http://schemas.microsoft.com/office/drawing/2014/main" id="{1430FE99-C8DE-436F-A003-167C93822108}"/>
              </a:ext>
            </a:extLst>
          </p:cNvPr>
          <p:cNvPicPr>
            <a:picLocks noChangeAspect="1"/>
          </p:cNvPicPr>
          <p:nvPr/>
        </p:nvPicPr>
        <p:blipFill>
          <a:blip r:embed="rId5"/>
          <a:stretch>
            <a:fillRect/>
          </a:stretch>
        </p:blipFill>
        <p:spPr>
          <a:xfrm>
            <a:off x="5132828" y="3586827"/>
            <a:ext cx="1688486" cy="1146124"/>
          </a:xfrm>
          <a:prstGeom prst="rect">
            <a:avLst/>
          </a:prstGeom>
        </p:spPr>
      </p:pic>
      <p:sp>
        <p:nvSpPr>
          <p:cNvPr id="13" name="Tekstvak 12">
            <a:extLst>
              <a:ext uri="{FF2B5EF4-FFF2-40B4-BE49-F238E27FC236}">
                <a16:creationId xmlns="" xmlns:a16="http://schemas.microsoft.com/office/drawing/2014/main" id="{F111FF94-3687-4272-B384-A07CED1025AC}"/>
              </a:ext>
            </a:extLst>
          </p:cNvPr>
          <p:cNvSpPr txBox="1"/>
          <p:nvPr/>
        </p:nvSpPr>
        <p:spPr>
          <a:xfrm>
            <a:off x="6952268" y="3895463"/>
            <a:ext cx="1214659" cy="400110"/>
          </a:xfrm>
          <a:prstGeom prst="rect">
            <a:avLst/>
          </a:prstGeom>
          <a:noFill/>
        </p:spPr>
        <p:txBody>
          <a:bodyPr wrap="square" rtlCol="0">
            <a:spAutoFit/>
          </a:bodyPr>
          <a:lstStyle/>
          <a:p>
            <a:r>
              <a:rPr lang="nl-NL" sz="2000"/>
              <a:t>Australië</a:t>
            </a:r>
          </a:p>
        </p:txBody>
      </p:sp>
      <p:pic>
        <p:nvPicPr>
          <p:cNvPr id="7" name="Afbeelding 6">
            <a:extLst>
              <a:ext uri="{FF2B5EF4-FFF2-40B4-BE49-F238E27FC236}">
                <a16:creationId xmlns="" xmlns:a16="http://schemas.microsoft.com/office/drawing/2014/main" id="{226B9240-F5A0-4EFF-97AB-08A6905F977D}"/>
              </a:ext>
            </a:extLst>
          </p:cNvPr>
          <p:cNvPicPr>
            <a:picLocks noChangeAspect="1"/>
          </p:cNvPicPr>
          <p:nvPr/>
        </p:nvPicPr>
        <p:blipFill>
          <a:blip r:embed="rId6"/>
          <a:stretch>
            <a:fillRect/>
          </a:stretch>
        </p:blipFill>
        <p:spPr>
          <a:xfrm>
            <a:off x="2235530" y="2983493"/>
            <a:ext cx="1696265" cy="1146125"/>
          </a:xfrm>
          <a:prstGeom prst="rect">
            <a:avLst/>
          </a:prstGeom>
        </p:spPr>
      </p:pic>
      <p:sp>
        <p:nvSpPr>
          <p:cNvPr id="14" name="Tekstvak 13">
            <a:extLst>
              <a:ext uri="{FF2B5EF4-FFF2-40B4-BE49-F238E27FC236}">
                <a16:creationId xmlns="" xmlns:a16="http://schemas.microsoft.com/office/drawing/2014/main" id="{3AD1826A-4C44-48C5-94BF-FE7252C1B096}"/>
              </a:ext>
            </a:extLst>
          </p:cNvPr>
          <p:cNvSpPr txBox="1"/>
          <p:nvPr/>
        </p:nvSpPr>
        <p:spPr>
          <a:xfrm>
            <a:off x="1258794" y="3409029"/>
            <a:ext cx="1101774" cy="400110"/>
          </a:xfrm>
          <a:prstGeom prst="rect">
            <a:avLst/>
          </a:prstGeom>
          <a:noFill/>
        </p:spPr>
        <p:txBody>
          <a:bodyPr wrap="square" rtlCol="0">
            <a:spAutoFit/>
          </a:bodyPr>
          <a:lstStyle/>
          <a:p>
            <a:r>
              <a:rPr lang="nl-NL" sz="2000"/>
              <a:t>Canada</a:t>
            </a:r>
          </a:p>
        </p:txBody>
      </p:sp>
      <p:pic>
        <p:nvPicPr>
          <p:cNvPr id="6" name="Afbeelding 5">
            <a:extLst>
              <a:ext uri="{FF2B5EF4-FFF2-40B4-BE49-F238E27FC236}">
                <a16:creationId xmlns="" xmlns:a16="http://schemas.microsoft.com/office/drawing/2014/main" id="{166BAC5F-895F-429B-ADD1-1669906BCF8E}"/>
              </a:ext>
            </a:extLst>
          </p:cNvPr>
          <p:cNvPicPr>
            <a:picLocks noChangeAspect="1"/>
          </p:cNvPicPr>
          <p:nvPr/>
        </p:nvPicPr>
        <p:blipFill>
          <a:blip r:embed="rId7"/>
          <a:stretch>
            <a:fillRect/>
          </a:stretch>
        </p:blipFill>
        <p:spPr>
          <a:xfrm>
            <a:off x="1258794" y="899183"/>
            <a:ext cx="1721689" cy="1146125"/>
          </a:xfrm>
          <a:prstGeom prst="rect">
            <a:avLst/>
          </a:prstGeom>
        </p:spPr>
      </p:pic>
      <p:sp>
        <p:nvSpPr>
          <p:cNvPr id="18" name="Tekstvak 17">
            <a:extLst>
              <a:ext uri="{FF2B5EF4-FFF2-40B4-BE49-F238E27FC236}">
                <a16:creationId xmlns="" xmlns:a16="http://schemas.microsoft.com/office/drawing/2014/main" id="{F4B72F26-785A-4EC7-91D5-B23750809B11}"/>
              </a:ext>
            </a:extLst>
          </p:cNvPr>
          <p:cNvSpPr txBox="1"/>
          <p:nvPr/>
        </p:nvSpPr>
        <p:spPr>
          <a:xfrm>
            <a:off x="3109107" y="1283698"/>
            <a:ext cx="2023721" cy="400110"/>
          </a:xfrm>
          <a:prstGeom prst="rect">
            <a:avLst/>
          </a:prstGeom>
          <a:noFill/>
        </p:spPr>
        <p:txBody>
          <a:bodyPr wrap="square" rtlCol="0">
            <a:spAutoFit/>
          </a:bodyPr>
          <a:lstStyle/>
          <a:p>
            <a:r>
              <a:rPr lang="nl-NL" sz="2000"/>
              <a:t>Verenigde Staten</a:t>
            </a:r>
          </a:p>
        </p:txBody>
      </p:sp>
      <p:pic>
        <p:nvPicPr>
          <p:cNvPr id="5" name="Afbeelding 4">
            <a:extLst>
              <a:ext uri="{FF2B5EF4-FFF2-40B4-BE49-F238E27FC236}">
                <a16:creationId xmlns="" xmlns:a16="http://schemas.microsoft.com/office/drawing/2014/main" id="{720C7ED6-6718-4841-8348-9A5520451F5E}"/>
              </a:ext>
            </a:extLst>
          </p:cNvPr>
          <p:cNvPicPr>
            <a:picLocks noChangeAspect="1"/>
          </p:cNvPicPr>
          <p:nvPr/>
        </p:nvPicPr>
        <p:blipFill>
          <a:blip r:embed="rId8"/>
          <a:stretch>
            <a:fillRect/>
          </a:stretch>
        </p:blipFill>
        <p:spPr>
          <a:xfrm>
            <a:off x="6112067" y="1780396"/>
            <a:ext cx="1721781" cy="1146125"/>
          </a:xfrm>
          <a:prstGeom prst="rect">
            <a:avLst/>
          </a:prstGeom>
        </p:spPr>
      </p:pic>
      <p:sp>
        <p:nvSpPr>
          <p:cNvPr id="20" name="Tekstvak 19">
            <a:extLst>
              <a:ext uri="{FF2B5EF4-FFF2-40B4-BE49-F238E27FC236}">
                <a16:creationId xmlns="" xmlns:a16="http://schemas.microsoft.com/office/drawing/2014/main" id="{E890BF71-E0A1-49BA-8A5B-4FB441FDE811}"/>
              </a:ext>
            </a:extLst>
          </p:cNvPr>
          <p:cNvSpPr txBox="1"/>
          <p:nvPr/>
        </p:nvSpPr>
        <p:spPr>
          <a:xfrm>
            <a:off x="3479311" y="2051781"/>
            <a:ext cx="2941252" cy="646331"/>
          </a:xfrm>
          <a:prstGeom prst="rect">
            <a:avLst/>
          </a:prstGeom>
          <a:noFill/>
        </p:spPr>
        <p:txBody>
          <a:bodyPr wrap="square" rtlCol="0">
            <a:spAutoFit/>
          </a:bodyPr>
          <a:lstStyle/>
          <a:p>
            <a:r>
              <a:rPr lang="nl-NL" sz="2000"/>
              <a:t>Verenigd Koninkrijk</a:t>
            </a:r>
          </a:p>
          <a:p>
            <a:r>
              <a:rPr lang="nl-NL" sz="1600"/>
              <a:t>(niet Britse Maagdeneilanden)</a:t>
            </a:r>
          </a:p>
        </p:txBody>
      </p:sp>
    </p:spTree>
    <p:extLst>
      <p:ext uri="{BB962C8B-B14F-4D97-AF65-F5344CB8AC3E}">
        <p14:creationId xmlns:p14="http://schemas.microsoft.com/office/powerpoint/2010/main" val="9531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26" y="0"/>
            <a:ext cx="8229600" cy="692696"/>
          </a:xfrm>
        </p:spPr>
        <p:txBody>
          <a:bodyPr>
            <a:normAutofit/>
          </a:bodyPr>
          <a:lstStyle/>
          <a:p>
            <a:r>
              <a:rPr lang="nl-NL" sz="3600"/>
              <a:t>9 Eyes Countries</a:t>
            </a:r>
            <a:endParaRPr lang="nl-NL" sz="3600" dirty="0"/>
          </a:p>
        </p:txBody>
      </p:sp>
      <p:sp>
        <p:nvSpPr>
          <p:cNvPr id="3" name="Tijdelijke aanduiding voor inhoud 2"/>
          <p:cNvSpPr>
            <a:spLocks noGrp="1"/>
          </p:cNvSpPr>
          <p:nvPr>
            <p:ph idx="1"/>
          </p:nvPr>
        </p:nvSpPr>
        <p:spPr>
          <a:xfrm>
            <a:off x="539552" y="980728"/>
            <a:ext cx="8229600" cy="5112568"/>
          </a:xfrm>
        </p:spPr>
        <p:txBody>
          <a:bodyPr>
            <a:normAutofit/>
          </a:bodyPr>
          <a:lstStyle/>
          <a:p>
            <a:pPr marL="0" indent="0">
              <a:buNone/>
            </a:pPr>
            <a:endParaRPr lang="nl-NL" sz="2000" dirty="0"/>
          </a:p>
          <a:p>
            <a:pPr marL="457200" lvl="1" indent="0">
              <a:buNone/>
            </a:pPr>
            <a:endParaRPr lang="nl-NL" sz="2000"/>
          </a:p>
          <a:p>
            <a:pPr marL="457200" lvl="1" indent="0">
              <a:buNone/>
            </a:pPr>
            <a:endParaRPr lang="nl-NL" sz="2000"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04" y="6194773"/>
            <a:ext cx="2619375" cy="381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877273"/>
            <a:ext cx="3009900" cy="1016000"/>
          </a:xfrm>
          <a:prstGeom prst="rect">
            <a:avLst/>
          </a:prstGeom>
        </p:spPr>
      </p:pic>
      <p:sp>
        <p:nvSpPr>
          <p:cNvPr id="24" name="Tekstvak 23">
            <a:extLst>
              <a:ext uri="{FF2B5EF4-FFF2-40B4-BE49-F238E27FC236}">
                <a16:creationId xmlns="" xmlns:a16="http://schemas.microsoft.com/office/drawing/2014/main" id="{BA4402E5-0EA7-44AD-B112-0D39E2147E42}"/>
              </a:ext>
            </a:extLst>
          </p:cNvPr>
          <p:cNvSpPr txBox="1"/>
          <p:nvPr/>
        </p:nvSpPr>
        <p:spPr>
          <a:xfrm>
            <a:off x="2965928" y="749895"/>
            <a:ext cx="2904252" cy="461665"/>
          </a:xfrm>
          <a:prstGeom prst="rect">
            <a:avLst/>
          </a:prstGeom>
          <a:noFill/>
        </p:spPr>
        <p:txBody>
          <a:bodyPr wrap="square" rtlCol="0">
            <a:spAutoFit/>
          </a:bodyPr>
          <a:lstStyle/>
          <a:p>
            <a:r>
              <a:rPr lang="nl-NL" sz="2400"/>
              <a:t>5 Eyes Countries plus:</a:t>
            </a:r>
          </a:p>
        </p:txBody>
      </p:sp>
      <p:sp>
        <p:nvSpPr>
          <p:cNvPr id="18" name="Tekstvak 17">
            <a:extLst>
              <a:ext uri="{FF2B5EF4-FFF2-40B4-BE49-F238E27FC236}">
                <a16:creationId xmlns="" xmlns:a16="http://schemas.microsoft.com/office/drawing/2014/main" id="{F4B72F26-785A-4EC7-91D5-B23750809B11}"/>
              </a:ext>
            </a:extLst>
          </p:cNvPr>
          <p:cNvSpPr txBox="1"/>
          <p:nvPr/>
        </p:nvSpPr>
        <p:spPr>
          <a:xfrm>
            <a:off x="3157384" y="1878043"/>
            <a:ext cx="1518671" cy="400110"/>
          </a:xfrm>
          <a:prstGeom prst="rect">
            <a:avLst/>
          </a:prstGeom>
          <a:noFill/>
        </p:spPr>
        <p:txBody>
          <a:bodyPr wrap="square" rtlCol="0">
            <a:spAutoFit/>
          </a:bodyPr>
          <a:lstStyle/>
          <a:p>
            <a:r>
              <a:rPr lang="nl-NL" sz="2000"/>
              <a:t>Denemarken</a:t>
            </a:r>
          </a:p>
        </p:txBody>
      </p:sp>
      <p:pic>
        <p:nvPicPr>
          <p:cNvPr id="4" name="Afbeelding 3">
            <a:extLst>
              <a:ext uri="{FF2B5EF4-FFF2-40B4-BE49-F238E27FC236}">
                <a16:creationId xmlns="" xmlns:a16="http://schemas.microsoft.com/office/drawing/2014/main" id="{1829F925-0EA5-43D5-BE71-FAF9F7CE11C8}"/>
              </a:ext>
            </a:extLst>
          </p:cNvPr>
          <p:cNvPicPr>
            <a:picLocks noChangeAspect="1"/>
          </p:cNvPicPr>
          <p:nvPr/>
        </p:nvPicPr>
        <p:blipFill>
          <a:blip r:embed="rId4"/>
          <a:stretch>
            <a:fillRect/>
          </a:stretch>
        </p:blipFill>
        <p:spPr>
          <a:xfrm>
            <a:off x="1501200" y="1445838"/>
            <a:ext cx="1656184" cy="1264519"/>
          </a:xfrm>
          <a:prstGeom prst="rect">
            <a:avLst/>
          </a:prstGeom>
        </p:spPr>
      </p:pic>
      <p:sp>
        <p:nvSpPr>
          <p:cNvPr id="20" name="Tekstvak 19">
            <a:extLst>
              <a:ext uri="{FF2B5EF4-FFF2-40B4-BE49-F238E27FC236}">
                <a16:creationId xmlns="" xmlns:a16="http://schemas.microsoft.com/office/drawing/2014/main" id="{E890BF71-E0A1-49BA-8A5B-4FB441FDE811}"/>
              </a:ext>
            </a:extLst>
          </p:cNvPr>
          <p:cNvSpPr txBox="1"/>
          <p:nvPr/>
        </p:nvSpPr>
        <p:spPr>
          <a:xfrm>
            <a:off x="4146153" y="2695120"/>
            <a:ext cx="1080120" cy="400110"/>
          </a:xfrm>
          <a:prstGeom prst="rect">
            <a:avLst/>
          </a:prstGeom>
          <a:noFill/>
        </p:spPr>
        <p:txBody>
          <a:bodyPr wrap="square" rtlCol="0">
            <a:spAutoFit/>
          </a:bodyPr>
          <a:lstStyle/>
          <a:p>
            <a:r>
              <a:rPr lang="nl-NL" sz="2000"/>
              <a:t>Frankrijk</a:t>
            </a:r>
          </a:p>
        </p:txBody>
      </p:sp>
      <p:pic>
        <p:nvPicPr>
          <p:cNvPr id="15" name="Afbeelding 14">
            <a:extLst>
              <a:ext uri="{FF2B5EF4-FFF2-40B4-BE49-F238E27FC236}">
                <a16:creationId xmlns="" xmlns:a16="http://schemas.microsoft.com/office/drawing/2014/main" id="{D2F1C894-DE82-4C5C-B788-AA2AD386EFCC}"/>
              </a:ext>
            </a:extLst>
          </p:cNvPr>
          <p:cNvPicPr>
            <a:picLocks noChangeAspect="1"/>
          </p:cNvPicPr>
          <p:nvPr/>
        </p:nvPicPr>
        <p:blipFill>
          <a:blip r:embed="rId5"/>
          <a:stretch>
            <a:fillRect/>
          </a:stretch>
        </p:blipFill>
        <p:spPr>
          <a:xfrm>
            <a:off x="5226272" y="2342994"/>
            <a:ext cx="1656184" cy="1119941"/>
          </a:xfrm>
          <a:prstGeom prst="rect">
            <a:avLst/>
          </a:prstGeom>
        </p:spPr>
      </p:pic>
      <p:sp>
        <p:nvSpPr>
          <p:cNvPr id="25" name="Tekstvak 24">
            <a:extLst>
              <a:ext uri="{FF2B5EF4-FFF2-40B4-BE49-F238E27FC236}">
                <a16:creationId xmlns="" xmlns:a16="http://schemas.microsoft.com/office/drawing/2014/main" id="{917804EA-DA25-4E1E-BE4A-35AD823A8689}"/>
              </a:ext>
            </a:extLst>
          </p:cNvPr>
          <p:cNvSpPr txBox="1"/>
          <p:nvPr/>
        </p:nvSpPr>
        <p:spPr>
          <a:xfrm>
            <a:off x="3573921" y="3746213"/>
            <a:ext cx="1518671" cy="400110"/>
          </a:xfrm>
          <a:prstGeom prst="rect">
            <a:avLst/>
          </a:prstGeom>
          <a:noFill/>
        </p:spPr>
        <p:txBody>
          <a:bodyPr wrap="square" rtlCol="0">
            <a:spAutoFit/>
          </a:bodyPr>
          <a:lstStyle/>
          <a:p>
            <a:r>
              <a:rPr lang="nl-NL" sz="2000"/>
              <a:t>Nederland</a:t>
            </a:r>
          </a:p>
        </p:txBody>
      </p:sp>
      <p:pic>
        <p:nvPicPr>
          <p:cNvPr id="28" name="Afbeelding 27">
            <a:extLst>
              <a:ext uri="{FF2B5EF4-FFF2-40B4-BE49-F238E27FC236}">
                <a16:creationId xmlns="" xmlns:a16="http://schemas.microsoft.com/office/drawing/2014/main" id="{DF35138D-100B-4DF8-92D8-5BE19C6EE2FB}"/>
              </a:ext>
            </a:extLst>
          </p:cNvPr>
          <p:cNvPicPr>
            <a:picLocks noChangeAspect="1"/>
          </p:cNvPicPr>
          <p:nvPr/>
        </p:nvPicPr>
        <p:blipFill>
          <a:blip r:embed="rId6"/>
          <a:stretch>
            <a:fillRect/>
          </a:stretch>
        </p:blipFill>
        <p:spPr>
          <a:xfrm>
            <a:off x="1973513" y="3427765"/>
            <a:ext cx="1656184" cy="1056531"/>
          </a:xfrm>
          <a:prstGeom prst="rect">
            <a:avLst/>
          </a:prstGeom>
        </p:spPr>
      </p:pic>
      <p:sp>
        <p:nvSpPr>
          <p:cNvPr id="26" name="Tekstvak 25">
            <a:extLst>
              <a:ext uri="{FF2B5EF4-FFF2-40B4-BE49-F238E27FC236}">
                <a16:creationId xmlns="" xmlns:a16="http://schemas.microsoft.com/office/drawing/2014/main" id="{46E6F42F-68DF-40ED-95D4-D469CBBDDED0}"/>
              </a:ext>
            </a:extLst>
          </p:cNvPr>
          <p:cNvSpPr txBox="1"/>
          <p:nvPr/>
        </p:nvSpPr>
        <p:spPr>
          <a:xfrm>
            <a:off x="3059422" y="4981007"/>
            <a:ext cx="1518671" cy="400110"/>
          </a:xfrm>
          <a:prstGeom prst="rect">
            <a:avLst/>
          </a:prstGeom>
          <a:noFill/>
        </p:spPr>
        <p:txBody>
          <a:bodyPr wrap="square" rtlCol="0">
            <a:spAutoFit/>
          </a:bodyPr>
          <a:lstStyle/>
          <a:p>
            <a:r>
              <a:rPr lang="nl-NL" sz="2000"/>
              <a:t>Noorwegen</a:t>
            </a:r>
          </a:p>
        </p:txBody>
      </p:sp>
      <p:pic>
        <p:nvPicPr>
          <p:cNvPr id="30" name="Afbeelding 29">
            <a:extLst>
              <a:ext uri="{FF2B5EF4-FFF2-40B4-BE49-F238E27FC236}">
                <a16:creationId xmlns="" xmlns:a16="http://schemas.microsoft.com/office/drawing/2014/main" id="{A9FF3770-5E51-493B-95C2-9D78039FC786}"/>
              </a:ext>
            </a:extLst>
          </p:cNvPr>
          <p:cNvPicPr>
            <a:picLocks noChangeAspect="1"/>
          </p:cNvPicPr>
          <p:nvPr/>
        </p:nvPicPr>
        <p:blipFill>
          <a:blip r:embed="rId7"/>
          <a:stretch>
            <a:fillRect/>
          </a:stretch>
        </p:blipFill>
        <p:spPr>
          <a:xfrm>
            <a:off x="4420685" y="4581128"/>
            <a:ext cx="1663892" cy="1187779"/>
          </a:xfrm>
          <a:prstGeom prst="rect">
            <a:avLst/>
          </a:prstGeom>
        </p:spPr>
      </p:pic>
    </p:spTree>
    <p:extLst>
      <p:ext uri="{BB962C8B-B14F-4D97-AF65-F5344CB8AC3E}">
        <p14:creationId xmlns:p14="http://schemas.microsoft.com/office/powerpoint/2010/main" val="6606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6"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511</Words>
  <Application>Microsoft Office PowerPoint</Application>
  <PresentationFormat>Diavoorstelling (4:3)</PresentationFormat>
  <Paragraphs>117</Paragraphs>
  <Slides>18</Slides>
  <Notes>0</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Kantoorthema</vt:lpstr>
      <vt:lpstr>VPN Virtual Private Network</vt:lpstr>
      <vt:lpstr>Wat is VPN</vt:lpstr>
      <vt:lpstr> Praktische toepassingen / voordelen van VPN  </vt:lpstr>
      <vt:lpstr> VPN-aanbieder kiezen:           betaald of gratis </vt:lpstr>
      <vt:lpstr>Nog meer voordelen</vt:lpstr>
      <vt:lpstr>VPN: Waar let je op?</vt:lpstr>
      <vt:lpstr>Waar let je nog meer op?</vt:lpstr>
      <vt:lpstr>5 Eyes Countries</vt:lpstr>
      <vt:lpstr>9 Eyes Countries</vt:lpstr>
      <vt:lpstr>14 Eyes Countries</vt:lpstr>
      <vt:lpstr>Gratis VPN accounts (1)</vt:lpstr>
      <vt:lpstr>Gratis VPN accounts (2)</vt:lpstr>
      <vt:lpstr>Gratis VPN accounts (3)</vt:lpstr>
      <vt:lpstr>Beste betaalde VPN accounts (1)</vt:lpstr>
      <vt:lpstr>Beste betaalde VPN accounts (2)</vt:lpstr>
      <vt:lpstr>Beste betaalde VPN accounts (3)</vt:lpstr>
      <vt:lpstr>Nederlandse VPN provider</vt:lpstr>
      <vt:lpstr> Meer weten?  Nog vragen?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VPN Virtueel Private Network</dc:title>
  <dc:creator>Ron Verschuren</dc:creator>
  <cp:lastModifiedBy>Ron Verschuren</cp:lastModifiedBy>
  <cp:revision>53</cp:revision>
  <dcterms:created xsi:type="dcterms:W3CDTF">2018-03-05T11:24:50Z</dcterms:created>
  <dcterms:modified xsi:type="dcterms:W3CDTF">2018-04-07T06:52:36Z</dcterms:modified>
</cp:coreProperties>
</file>